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92000"/>
  <p:notesSz cx="6858000" cy="9144000"/>
  <p:embeddedFontLst>
    <p:embeddedFont>
      <p:font typeface="Raleway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11" Type="http://schemas.openxmlformats.org/officeDocument/2006/relationships/slide" Target="slides/slide6.xml"/><Relationship Id="rId22" Type="http://schemas.openxmlformats.org/officeDocument/2006/relationships/font" Target="fonts/Raleway-italic.fntdata"/><Relationship Id="rId10" Type="http://schemas.openxmlformats.org/officeDocument/2006/relationships/slide" Target="slides/slide5.xml"/><Relationship Id="rId21" Type="http://schemas.openxmlformats.org/officeDocument/2006/relationships/font" Target="fonts/Raleway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Raleway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0bf728fe53_2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0bf728fe53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0bf728fe5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30bf728fe53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0bfc31d7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30bfc31d7e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0bfc31d7e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30bfc31d7e1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0bf728fe53_2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0bf728fe53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0bf728fe53_2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0bf728fe53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0bf728fe5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30bf728fe53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0bf728fe5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30bf728fe53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0bf728fe5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30bf728fe53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layout">
  <p:cSld name="Cover slide layout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/>
          <p:nvPr/>
        </p:nvSpPr>
        <p:spPr>
          <a:xfrm>
            <a:off x="0" y="0"/>
            <a:ext cx="1219700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2"/>
          <p:cNvSpPr/>
          <p:nvPr/>
        </p:nvSpPr>
        <p:spPr>
          <a:xfrm>
            <a:off x="0" y="0"/>
            <a:ext cx="12197005" cy="4351918"/>
          </a:xfrm>
          <a:custGeom>
            <a:rect b="b" l="l" r="r" t="t"/>
            <a:pathLst>
              <a:path extrusionOk="0" h="4351918" w="12197005">
                <a:moveTo>
                  <a:pt x="0" y="0"/>
                </a:moveTo>
                <a:lnTo>
                  <a:pt x="12197005" y="0"/>
                </a:lnTo>
                <a:lnTo>
                  <a:pt x="12197005" y="43519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2"/>
          <p:cNvSpPr txBox="1"/>
          <p:nvPr>
            <p:ph idx="1" type="body"/>
          </p:nvPr>
        </p:nvSpPr>
        <p:spPr>
          <a:xfrm>
            <a:off x="466725" y="4124325"/>
            <a:ext cx="8610600" cy="1609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2" type="body"/>
          </p:nvPr>
        </p:nvSpPr>
        <p:spPr>
          <a:xfrm>
            <a:off x="466577" y="5723746"/>
            <a:ext cx="8610600" cy="432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32531" y="367739"/>
            <a:ext cx="5824583" cy="4590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_Images &amp; Contents Layout">
  <p:cSld name="36_Images &amp; Contents Layou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/>
          <p:nvPr>
            <p:ph idx="2" type="pic"/>
          </p:nvPr>
        </p:nvSpPr>
        <p:spPr>
          <a:xfrm>
            <a:off x="215557" y="181697"/>
            <a:ext cx="11907711" cy="657100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CONTENTS LAYOUT_12">
  <p:cSld name="IMAGE AND CONTENTS LAYOUT_1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/>
          <p:nvPr>
            <p:ph idx="2" type="pic"/>
          </p:nvPr>
        </p:nvSpPr>
        <p:spPr>
          <a:xfrm>
            <a:off x="1875633" y="1897457"/>
            <a:ext cx="9593277" cy="264599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7" name="Google Shape;57;p13"/>
          <p:cNvSpPr/>
          <p:nvPr/>
        </p:nvSpPr>
        <p:spPr>
          <a:xfrm>
            <a:off x="-1" y="1897457"/>
            <a:ext cx="1875635" cy="23899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3"/>
          <p:cNvSpPr/>
          <p:nvPr>
            <p:ph idx="3" type="pic"/>
          </p:nvPr>
        </p:nvSpPr>
        <p:spPr>
          <a:xfrm>
            <a:off x="9615413" y="4475359"/>
            <a:ext cx="1853497" cy="167044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9" name="Google Shape;59;p13"/>
          <p:cNvSpPr/>
          <p:nvPr>
            <p:ph idx="4" type="pic"/>
          </p:nvPr>
        </p:nvSpPr>
        <p:spPr>
          <a:xfrm>
            <a:off x="7570712" y="4475359"/>
            <a:ext cx="1853497" cy="167044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0" name="Google Shape;60;p13"/>
          <p:cNvSpPr/>
          <p:nvPr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0" y="252664"/>
            <a:ext cx="11113169" cy="8477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3"/>
          <p:cNvSpPr txBox="1"/>
          <p:nvPr>
            <p:ph idx="1" type="body"/>
          </p:nvPr>
        </p:nvSpPr>
        <p:spPr>
          <a:xfrm>
            <a:off x="421105" y="315982"/>
            <a:ext cx="8867274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04207" y="197468"/>
            <a:ext cx="1451883" cy="1150628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/>
          <p:nvPr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MAGES LAYOUT">
  <p:cSld name="1_IMAGES LAYOU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>
            <p:ph idx="2" type="pic"/>
          </p:nvPr>
        </p:nvSpPr>
        <p:spPr>
          <a:xfrm>
            <a:off x="5568000" y="1946208"/>
            <a:ext cx="6624000" cy="334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" name="Google Shape;67;p14"/>
          <p:cNvSpPr/>
          <p:nvPr>
            <p:ph idx="3" type="pic"/>
          </p:nvPr>
        </p:nvSpPr>
        <p:spPr>
          <a:xfrm>
            <a:off x="-3076" y="1946208"/>
            <a:ext cx="2628000" cy="136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8" name="Google Shape;68;p14"/>
          <p:cNvSpPr/>
          <p:nvPr>
            <p:ph idx="4" type="pic"/>
          </p:nvPr>
        </p:nvSpPr>
        <p:spPr>
          <a:xfrm>
            <a:off x="2782462" y="1946208"/>
            <a:ext cx="2628000" cy="136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9" name="Google Shape;69;p14"/>
          <p:cNvSpPr/>
          <p:nvPr>
            <p:ph idx="5" type="pic"/>
          </p:nvPr>
        </p:nvSpPr>
        <p:spPr>
          <a:xfrm>
            <a:off x="0" y="3458208"/>
            <a:ext cx="5410462" cy="183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0" name="Google Shape;70;p14"/>
          <p:cNvSpPr/>
          <p:nvPr/>
        </p:nvSpPr>
        <p:spPr>
          <a:xfrm>
            <a:off x="0" y="5390221"/>
            <a:ext cx="12192000" cy="8158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4"/>
          <p:cNvSpPr/>
          <p:nvPr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0" y="252664"/>
            <a:ext cx="11113169" cy="8477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421105" y="315982"/>
            <a:ext cx="8867274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4" name="Google Shape;7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04207" y="197468"/>
            <a:ext cx="1451883" cy="1150628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/>
          <p:nvPr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_Images &amp; Contents Layout">
  <p:cSld name="35_Images &amp; Contents Layou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/>
          <p:nvPr/>
        </p:nvSpPr>
        <p:spPr>
          <a:xfrm>
            <a:off x="0" y="1883908"/>
            <a:ext cx="3311691" cy="42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5"/>
          <p:cNvSpPr/>
          <p:nvPr>
            <p:ph idx="2" type="pic"/>
          </p:nvPr>
        </p:nvSpPr>
        <p:spPr>
          <a:xfrm>
            <a:off x="8988492" y="1883908"/>
            <a:ext cx="2639616" cy="424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9" name="Google Shape;79;p15"/>
          <p:cNvSpPr/>
          <p:nvPr>
            <p:ph idx="3" type="pic"/>
          </p:nvPr>
        </p:nvSpPr>
        <p:spPr>
          <a:xfrm>
            <a:off x="6216353" y="1883908"/>
            <a:ext cx="2639616" cy="424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0" name="Google Shape;80;p15"/>
          <p:cNvSpPr/>
          <p:nvPr>
            <p:ph idx="4" type="pic"/>
          </p:nvPr>
        </p:nvSpPr>
        <p:spPr>
          <a:xfrm>
            <a:off x="3444214" y="1883908"/>
            <a:ext cx="2639616" cy="424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1" name="Google Shape;81;p15"/>
          <p:cNvSpPr/>
          <p:nvPr/>
        </p:nvSpPr>
        <p:spPr>
          <a:xfrm>
            <a:off x="11760629" y="1883908"/>
            <a:ext cx="431371" cy="42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0" y="252664"/>
            <a:ext cx="11113169" cy="8477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421105" y="315982"/>
            <a:ext cx="8867274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04207" y="197468"/>
            <a:ext cx="1451883" cy="1150628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/>
          <p:nvPr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IMAGES LAYOUT">
  <p:cSld name="5_IMAGES LAYOU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6"/>
          <p:cNvGrpSpPr/>
          <p:nvPr/>
        </p:nvGrpSpPr>
        <p:grpSpPr>
          <a:xfrm>
            <a:off x="0" y="2063013"/>
            <a:ext cx="8404456" cy="3883620"/>
            <a:chOff x="0" y="1992982"/>
            <a:chExt cx="3096864" cy="3380234"/>
          </a:xfrm>
        </p:grpSpPr>
        <p:sp>
          <p:nvSpPr>
            <p:cNvPr id="89" name="Google Shape;89;p16"/>
            <p:cNvSpPr/>
            <p:nvPr/>
          </p:nvSpPr>
          <p:spPr>
            <a:xfrm>
              <a:off x="0" y="1992982"/>
              <a:ext cx="3025109" cy="338023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6"/>
            <p:cNvSpPr/>
            <p:nvPr/>
          </p:nvSpPr>
          <p:spPr>
            <a:xfrm>
              <a:off x="3051145" y="1992982"/>
              <a:ext cx="45719" cy="338023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1" name="Google Shape;9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6485" y="1905138"/>
            <a:ext cx="2779457" cy="455522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/>
          <p:nvPr>
            <p:ph idx="2" type="pic"/>
          </p:nvPr>
        </p:nvSpPr>
        <p:spPr>
          <a:xfrm>
            <a:off x="9294319" y="2487575"/>
            <a:ext cx="1952494" cy="293387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3" name="Google Shape;93;p16"/>
          <p:cNvSpPr/>
          <p:nvPr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0" y="252664"/>
            <a:ext cx="11113169" cy="8477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421105" y="315982"/>
            <a:ext cx="8867274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6" name="Google Shape;9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4207" y="197468"/>
            <a:ext cx="1451883" cy="1150628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/>
          <p:nvPr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Images &amp; Contents Layout">
  <p:cSld name="10_Images &amp; Contents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/>
          <p:nvPr/>
        </p:nvSpPr>
        <p:spPr>
          <a:xfrm>
            <a:off x="6318915" y="593002"/>
            <a:ext cx="5113965" cy="5671996"/>
          </a:xfrm>
          <a:prstGeom prst="rect">
            <a:avLst/>
          </a:prstGeom>
          <a:noFill/>
          <a:ln cap="flat" cmpd="sng" w="762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7"/>
          <p:cNvSpPr/>
          <p:nvPr>
            <p:ph idx="2" type="pic"/>
          </p:nvPr>
        </p:nvSpPr>
        <p:spPr>
          <a:xfrm>
            <a:off x="6800167" y="0"/>
            <a:ext cx="4151461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Images &amp; Contents Layout">
  <p:cSld name="22_Images &amp; Contents Layou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/>
          <p:nvPr/>
        </p:nvSpPr>
        <p:spPr>
          <a:xfrm flipH="1">
            <a:off x="4313430" y="555801"/>
            <a:ext cx="3600000" cy="313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8"/>
          <p:cNvSpPr/>
          <p:nvPr>
            <p:ph idx="2" type="pic"/>
          </p:nvPr>
        </p:nvSpPr>
        <p:spPr>
          <a:xfrm>
            <a:off x="3416061" y="3681312"/>
            <a:ext cx="2700000" cy="262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4" name="Google Shape;104;p18"/>
          <p:cNvSpPr/>
          <p:nvPr>
            <p:ph idx="3" type="pic"/>
          </p:nvPr>
        </p:nvSpPr>
        <p:spPr>
          <a:xfrm>
            <a:off x="721322" y="3681312"/>
            <a:ext cx="2700000" cy="262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5" name="Google Shape;105;p18"/>
          <p:cNvSpPr/>
          <p:nvPr>
            <p:ph idx="4" type="pic"/>
          </p:nvPr>
        </p:nvSpPr>
        <p:spPr>
          <a:xfrm>
            <a:off x="8805539" y="3681312"/>
            <a:ext cx="2700000" cy="262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6" name="Google Shape;106;p18"/>
          <p:cNvSpPr/>
          <p:nvPr>
            <p:ph idx="5" type="pic"/>
          </p:nvPr>
        </p:nvSpPr>
        <p:spPr>
          <a:xfrm>
            <a:off x="6110800" y="3681312"/>
            <a:ext cx="2700000" cy="262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7" name="Google Shape;107;p18"/>
          <p:cNvSpPr/>
          <p:nvPr>
            <p:ph idx="6" type="pic"/>
          </p:nvPr>
        </p:nvSpPr>
        <p:spPr>
          <a:xfrm>
            <a:off x="721322" y="555801"/>
            <a:ext cx="3600000" cy="313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8" name="Google Shape;108;p18"/>
          <p:cNvSpPr/>
          <p:nvPr>
            <p:ph idx="7" type="pic"/>
          </p:nvPr>
        </p:nvSpPr>
        <p:spPr>
          <a:xfrm>
            <a:off x="7905539" y="555801"/>
            <a:ext cx="3600000" cy="313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Images &amp; Contents Layout">
  <p:cSld name="11_Images &amp; Contents Layou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/>
          <p:nvPr/>
        </p:nvSpPr>
        <p:spPr>
          <a:xfrm>
            <a:off x="4032000" y="0"/>
            <a:ext cx="4128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9"/>
          <p:cNvSpPr/>
          <p:nvPr>
            <p:ph idx="2" type="pic"/>
          </p:nvPr>
        </p:nvSpPr>
        <p:spPr>
          <a:xfrm>
            <a:off x="0" y="0"/>
            <a:ext cx="403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2" name="Google Shape;112;p19"/>
          <p:cNvSpPr/>
          <p:nvPr>
            <p:ph idx="3" type="pic"/>
          </p:nvPr>
        </p:nvSpPr>
        <p:spPr>
          <a:xfrm>
            <a:off x="8160000" y="0"/>
            <a:ext cx="403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3" name="Google Shape;113;p19"/>
          <p:cNvSpPr/>
          <p:nvPr/>
        </p:nvSpPr>
        <p:spPr>
          <a:xfrm>
            <a:off x="5380236" y="0"/>
            <a:ext cx="1440160" cy="18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9"/>
          <p:cNvSpPr/>
          <p:nvPr/>
        </p:nvSpPr>
        <p:spPr>
          <a:xfrm>
            <a:off x="5380236" y="6619664"/>
            <a:ext cx="1440160" cy="2383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tyle slide layout">
  <p:cSld name="1_Style slide layou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tyle slide layout">
  <p:cSld name="2_Style slide layou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layout">
  <p:cSld name="End slide layou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3524250" y="0"/>
            <a:ext cx="51435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"/>
          <p:cNvSpPr/>
          <p:nvPr/>
        </p:nvSpPr>
        <p:spPr>
          <a:xfrm>
            <a:off x="4772024" y="0"/>
            <a:ext cx="2647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0" y="4764014"/>
            <a:ext cx="12192000" cy="5760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2" type="body"/>
          </p:nvPr>
        </p:nvSpPr>
        <p:spPr>
          <a:xfrm>
            <a:off x="-148" y="5340078"/>
            <a:ext cx="121920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42458" y="644576"/>
            <a:ext cx="5079430" cy="400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ntents slide layout">
  <p:cSld name="2_Contents slide layou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/>
          <p:nvPr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"/>
          <p:cNvSpPr/>
          <p:nvPr/>
        </p:nvSpPr>
        <p:spPr>
          <a:xfrm>
            <a:off x="0" y="252664"/>
            <a:ext cx="11113169" cy="8477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421105" y="315982"/>
            <a:ext cx="8867274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2" name="Google Shape;122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04207" y="197468"/>
            <a:ext cx="1451883" cy="1150628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/>
          <p:nvPr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2"/>
          <p:cNvSpPr/>
          <p:nvPr>
            <p:ph idx="2" type="pic"/>
          </p:nvPr>
        </p:nvSpPr>
        <p:spPr>
          <a:xfrm>
            <a:off x="8402315" y="1689340"/>
            <a:ext cx="3078484" cy="351211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5" name="Google Shape;125;p22"/>
          <p:cNvSpPr/>
          <p:nvPr/>
        </p:nvSpPr>
        <p:spPr>
          <a:xfrm>
            <a:off x="8400258" y="5201452"/>
            <a:ext cx="3087849" cy="1056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2"/>
          <p:cNvSpPr/>
          <p:nvPr>
            <p:ph idx="3" type="pic"/>
          </p:nvPr>
        </p:nvSpPr>
        <p:spPr>
          <a:xfrm>
            <a:off x="4561888" y="1698785"/>
            <a:ext cx="3078484" cy="351211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7" name="Google Shape;127;p22"/>
          <p:cNvSpPr/>
          <p:nvPr/>
        </p:nvSpPr>
        <p:spPr>
          <a:xfrm>
            <a:off x="4559832" y="5210897"/>
            <a:ext cx="3087849" cy="105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2"/>
          <p:cNvSpPr/>
          <p:nvPr>
            <p:ph idx="4" type="pic"/>
          </p:nvPr>
        </p:nvSpPr>
        <p:spPr>
          <a:xfrm>
            <a:off x="721462" y="1708230"/>
            <a:ext cx="3078484" cy="351211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9" name="Google Shape;129;p22"/>
          <p:cNvSpPr/>
          <p:nvPr/>
        </p:nvSpPr>
        <p:spPr>
          <a:xfrm>
            <a:off x="719405" y="5220342"/>
            <a:ext cx="3087849" cy="105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Images and Contents Layout">
  <p:cSld name="6_Images and Contents Layou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/>
          <p:nvPr/>
        </p:nvSpPr>
        <p:spPr>
          <a:xfrm>
            <a:off x="0" y="3212976"/>
            <a:ext cx="12192000" cy="31063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3"/>
          <p:cNvSpPr txBox="1"/>
          <p:nvPr>
            <p:ph type="title"/>
          </p:nvPr>
        </p:nvSpPr>
        <p:spPr>
          <a:xfrm>
            <a:off x="0" y="269852"/>
            <a:ext cx="12192000" cy="710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133" name="Google Shape;133;p23"/>
          <p:cNvGrpSpPr/>
          <p:nvPr/>
        </p:nvGrpSpPr>
        <p:grpSpPr>
          <a:xfrm>
            <a:off x="2187927" y="902493"/>
            <a:ext cx="7356667" cy="3751977"/>
            <a:chOff x="-612576" y="1705002"/>
            <a:chExt cx="5688632" cy="2537858"/>
          </a:xfrm>
        </p:grpSpPr>
        <p:sp>
          <p:nvSpPr>
            <p:cNvPr id="134" name="Google Shape;134;p23"/>
            <p:cNvSpPr/>
            <p:nvPr/>
          </p:nvSpPr>
          <p:spPr>
            <a:xfrm>
              <a:off x="-612576" y="3738804"/>
              <a:ext cx="5688632" cy="504056"/>
            </a:xfrm>
            <a:prstGeom prst="ellipse">
              <a:avLst/>
            </a:prstGeom>
            <a:solidFill>
              <a:srgbClr val="97979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E:\002-KIMS BUSINESS\000-B-KIMS-소스 분류-2014\00-kims-작업건별-재료모음\002-일러-모니터-모바일-타블렛\laptop-01.png" id="135" name="Google Shape;135;p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3358" y="1705002"/>
              <a:ext cx="4456634" cy="25165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6" name="Google Shape;136;p23"/>
          <p:cNvSpPr/>
          <p:nvPr>
            <p:ph idx="2" type="pic"/>
          </p:nvPr>
        </p:nvSpPr>
        <p:spPr>
          <a:xfrm>
            <a:off x="4170667" y="1367063"/>
            <a:ext cx="3536161" cy="265187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tyle slide layout">
  <p:cSld name="3_Style slide layou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NG sets layout">
  <p:cSld name="PNG sets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87878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con sets layout">
  <p:cSld name="1_Icon sets layou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87878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6"/>
          <p:cNvSpPr/>
          <p:nvPr/>
        </p:nvSpPr>
        <p:spPr>
          <a:xfrm>
            <a:off x="354009" y="1131590"/>
            <a:ext cx="3560767" cy="5402561"/>
          </a:xfrm>
          <a:prstGeom prst="roundRect">
            <a:avLst>
              <a:gd fmla="val 3968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6"/>
          <p:cNvSpPr/>
          <p:nvPr/>
        </p:nvSpPr>
        <p:spPr>
          <a:xfrm>
            <a:off x="531933" y="1347500"/>
            <a:ext cx="153868" cy="5015200"/>
          </a:xfrm>
          <a:prstGeom prst="roundRect">
            <a:avLst>
              <a:gd fmla="val 50000" name="adj"/>
            </a:avLst>
          </a:prstGeom>
          <a:solidFill>
            <a:schemeClr val="lt1">
              <a:alpha val="4078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6"/>
          <p:cNvSpPr/>
          <p:nvPr/>
        </p:nvSpPr>
        <p:spPr>
          <a:xfrm rot="5400000">
            <a:off x="3057176" y="1276653"/>
            <a:ext cx="685849" cy="685148"/>
          </a:xfrm>
          <a:prstGeom prst="halfFrame">
            <a:avLst>
              <a:gd fmla="val 23728" name="adj1"/>
              <a:gd fmla="val 24642" name="adj2"/>
            </a:avLst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6"/>
          <p:cNvSpPr txBox="1"/>
          <p:nvPr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Resize without losing quality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Change Fill Color &amp;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Line Color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6"/>
          <p:cNvSpPr txBox="1"/>
          <p:nvPr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www.allppt.com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6"/>
          <p:cNvSpPr txBox="1"/>
          <p:nvPr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PPT TEMPLATES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yle slide layout">
  <p:cSld name="Style slide layou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s slide layout">
  <p:cSld name="1_Contents slide layou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/>
          <p:nvPr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6"/>
          <p:cNvSpPr/>
          <p:nvPr/>
        </p:nvSpPr>
        <p:spPr>
          <a:xfrm>
            <a:off x="0" y="252664"/>
            <a:ext cx="11113169" cy="8477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6"/>
          <p:cNvSpPr txBox="1"/>
          <p:nvPr>
            <p:ph idx="1" type="body"/>
          </p:nvPr>
        </p:nvSpPr>
        <p:spPr>
          <a:xfrm>
            <a:off x="421105" y="315982"/>
            <a:ext cx="8867274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4" name="Google Shape;2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04207" y="197468"/>
            <a:ext cx="1451883" cy="115062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6"/>
          <p:cNvSpPr/>
          <p:nvPr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6"/>
          <p:cNvSpPr/>
          <p:nvPr>
            <p:ph idx="2" type="pic"/>
          </p:nvPr>
        </p:nvSpPr>
        <p:spPr>
          <a:xfrm>
            <a:off x="5019011" y="1801398"/>
            <a:ext cx="2232000" cy="205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7" name="Google Shape;27;p6"/>
          <p:cNvSpPr/>
          <p:nvPr>
            <p:ph idx="3" type="pic"/>
          </p:nvPr>
        </p:nvSpPr>
        <p:spPr>
          <a:xfrm>
            <a:off x="7489506" y="1801398"/>
            <a:ext cx="2232000" cy="205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" name="Google Shape;28;p6"/>
          <p:cNvSpPr/>
          <p:nvPr>
            <p:ph idx="4" type="pic"/>
          </p:nvPr>
        </p:nvSpPr>
        <p:spPr>
          <a:xfrm>
            <a:off x="9960000" y="1801398"/>
            <a:ext cx="2232000" cy="205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9" name="Google Shape;29;p6"/>
          <p:cNvSpPr/>
          <p:nvPr>
            <p:ph idx="5" type="pic"/>
          </p:nvPr>
        </p:nvSpPr>
        <p:spPr>
          <a:xfrm>
            <a:off x="2548517" y="4003565"/>
            <a:ext cx="2232000" cy="205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0" name="Google Shape;30;p6"/>
          <p:cNvSpPr/>
          <p:nvPr>
            <p:ph idx="6" type="pic"/>
          </p:nvPr>
        </p:nvSpPr>
        <p:spPr>
          <a:xfrm>
            <a:off x="5019011" y="4003565"/>
            <a:ext cx="2232000" cy="205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1" name="Google Shape;31;p6"/>
          <p:cNvSpPr/>
          <p:nvPr>
            <p:ph idx="7" type="pic"/>
          </p:nvPr>
        </p:nvSpPr>
        <p:spPr>
          <a:xfrm>
            <a:off x="9960000" y="4003565"/>
            <a:ext cx="2232000" cy="205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2" name="Google Shape;32;p6"/>
          <p:cNvSpPr/>
          <p:nvPr/>
        </p:nvSpPr>
        <p:spPr>
          <a:xfrm>
            <a:off x="7489505" y="4003565"/>
            <a:ext cx="2232000" cy="20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6"/>
          <p:cNvSpPr/>
          <p:nvPr/>
        </p:nvSpPr>
        <p:spPr>
          <a:xfrm>
            <a:off x="1" y="1801398"/>
            <a:ext cx="4780516" cy="20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_Images &amp; Contents Layout">
  <p:cSld name="37_Images &amp; Contents Layou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/>
          <p:nvPr>
            <p:ph idx="2" type="pic"/>
          </p:nvPr>
        </p:nvSpPr>
        <p:spPr>
          <a:xfrm>
            <a:off x="3529660" y="130766"/>
            <a:ext cx="8564608" cy="659646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slide layout">
  <p:cSld name="Contents slide layou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/>
          <p:nvPr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8"/>
          <p:cNvSpPr/>
          <p:nvPr/>
        </p:nvSpPr>
        <p:spPr>
          <a:xfrm>
            <a:off x="0" y="252664"/>
            <a:ext cx="11113169" cy="8477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8"/>
          <p:cNvSpPr txBox="1"/>
          <p:nvPr>
            <p:ph idx="1" type="body"/>
          </p:nvPr>
        </p:nvSpPr>
        <p:spPr>
          <a:xfrm>
            <a:off x="421105" y="315982"/>
            <a:ext cx="8867274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40" name="Google Shape;4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04207" y="197468"/>
            <a:ext cx="1451883" cy="1150628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/>
          <p:nvPr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Images and Contents Layout">
  <p:cSld name="4_Images and Contents Layou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title"/>
          </p:nvPr>
        </p:nvSpPr>
        <p:spPr>
          <a:xfrm>
            <a:off x="640592" y="238552"/>
            <a:ext cx="5568619" cy="1656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36363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63636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4" name="Google Shape;44;p9"/>
          <p:cNvSpPr/>
          <p:nvPr>
            <p:ph idx="2" type="pic"/>
          </p:nvPr>
        </p:nvSpPr>
        <p:spPr>
          <a:xfrm>
            <a:off x="5724525" y="0"/>
            <a:ext cx="6467475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Style slide layout">
  <p:cSld name="4_Style slide layou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/>
          <p:nvPr/>
        </p:nvSpPr>
        <p:spPr>
          <a:xfrm>
            <a:off x="0" y="0"/>
            <a:ext cx="5654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" name="Google Shape;47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68444"/>
            <a:ext cx="2081463" cy="197739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2322095" y="556614"/>
            <a:ext cx="9574630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Images &amp; Contents Layout">
  <p:cSld name="34_Images &amp; Contents Layou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/>
          <p:nvPr>
            <p:ph idx="2" type="pic"/>
          </p:nvPr>
        </p:nvSpPr>
        <p:spPr>
          <a:xfrm>
            <a:off x="4092000" y="0"/>
            <a:ext cx="8100000" cy="39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1" name="Google Shape;51;p11"/>
          <p:cNvSpPr/>
          <p:nvPr>
            <p:ph idx="3" type="pic"/>
          </p:nvPr>
        </p:nvSpPr>
        <p:spPr>
          <a:xfrm>
            <a:off x="0" y="3960000"/>
            <a:ext cx="4092000" cy="289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2" name="Google Shape;52;p11"/>
          <p:cNvSpPr/>
          <p:nvPr/>
        </p:nvSpPr>
        <p:spPr>
          <a:xfrm>
            <a:off x="4200000" y="4050000"/>
            <a:ext cx="7992000" cy="28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5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12.xml"/><Relationship Id="rId22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1.xml"/><Relationship Id="rId21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14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3.xml"/><Relationship Id="rId23" Type="http://schemas.openxmlformats.org/officeDocument/2006/relationships/slideLayout" Target="../slideLayouts/slideLayout24.xml"/><Relationship Id="rId1" Type="http://schemas.openxmlformats.org/officeDocument/2006/relationships/image" Target="../media/image5.jpg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6.xml"/><Relationship Id="rId19" Type="http://schemas.openxmlformats.org/officeDocument/2006/relationships/slideLayout" Target="../slideLayouts/slideLayout20.xml"/><Relationship Id="rId6" Type="http://schemas.openxmlformats.org/officeDocument/2006/relationships/slideLayout" Target="../slideLayouts/slideLayout7.xml"/><Relationship Id="rId1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jpg"/><Relationship Id="rId4" Type="http://schemas.openxmlformats.org/officeDocument/2006/relationships/image" Target="../media/image36.jpg"/><Relationship Id="rId9" Type="http://schemas.openxmlformats.org/officeDocument/2006/relationships/image" Target="../media/image3.png"/><Relationship Id="rId5" Type="http://schemas.openxmlformats.org/officeDocument/2006/relationships/image" Target="../media/image33.jpg"/><Relationship Id="rId6" Type="http://schemas.openxmlformats.org/officeDocument/2006/relationships/image" Target="../media/image35.jpg"/><Relationship Id="rId7" Type="http://schemas.openxmlformats.org/officeDocument/2006/relationships/image" Target="../media/image34.jpg"/><Relationship Id="rId8" Type="http://schemas.openxmlformats.org/officeDocument/2006/relationships/image" Target="../media/image3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27.png"/><Relationship Id="rId6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17.png"/><Relationship Id="rId13" Type="http://schemas.openxmlformats.org/officeDocument/2006/relationships/image" Target="../media/image3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14.png"/><Relationship Id="rId5" Type="http://schemas.openxmlformats.org/officeDocument/2006/relationships/image" Target="../media/image24.png"/><Relationship Id="rId6" Type="http://schemas.openxmlformats.org/officeDocument/2006/relationships/image" Target="../media/image15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202600" y="1195350"/>
            <a:ext cx="8387700" cy="45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0" rtl="0" algn="l">
              <a:lnSpc>
                <a:spcPct val="8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6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Corporate Pulse: </a:t>
            </a:r>
            <a:endParaRPr b="1" sz="6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1" marL="0" rtl="0" algn="l">
              <a:lnSpc>
                <a:spcPct val="8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6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How Performance Drives Market Moves</a:t>
            </a:r>
            <a:endParaRPr sz="6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</a:pPr>
            <a:r>
              <a:t/>
            </a:r>
            <a:endParaRPr b="1" sz="2600"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8175" y="2125900"/>
            <a:ext cx="2656900" cy="265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/>
          <p:nvPr/>
        </p:nvSpPr>
        <p:spPr>
          <a:xfrm>
            <a:off x="0" y="1715400"/>
            <a:ext cx="4467300" cy="53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b="1" lang="en-US" sz="2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VSMAX Volatility: </a:t>
            </a:r>
            <a:r>
              <a:rPr lang="en-US" sz="2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VSMAX (small-cap) showed a "V" shaped pattern in price changes: +30% in 2021, -5% in 2022, and +30% in 2023, indicating higher volatility.</a:t>
            </a:r>
            <a:endParaRPr sz="2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b="1" lang="en-US" sz="2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VOO Stability : </a:t>
            </a:r>
            <a:r>
              <a:rPr lang="en-US" sz="2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VOO (large-cap) displayed a steadier decline: +40% in 2021, +12% in 2022, and -1% in 2023.</a:t>
            </a:r>
            <a:endParaRPr sz="2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  <a:p>
            <a:pPr indent="0" lvl="0" marL="45720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</p:txBody>
      </p:sp>
      <p:sp>
        <p:nvSpPr>
          <p:cNvPr id="266" name="Google Shape;266;p36"/>
          <p:cNvSpPr txBox="1"/>
          <p:nvPr/>
        </p:nvSpPr>
        <p:spPr>
          <a:xfrm>
            <a:off x="154075" y="191625"/>
            <a:ext cx="4467300" cy="127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lang="en-US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Comparison of Stock Price Volatility: VOO vs. VSMAX (2021-2023)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67" name="Google Shape;26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4300" y="577675"/>
            <a:ext cx="7517700" cy="540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3650" y="6309625"/>
            <a:ext cx="467375" cy="46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/>
          <p:nvPr/>
        </p:nvSpPr>
        <p:spPr>
          <a:xfrm>
            <a:off x="0" y="992750"/>
            <a:ext cx="5415300" cy="6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lang="en-US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Higher Volatility in VSMAX : </a:t>
            </a:r>
            <a:r>
              <a:rPr lang="en-US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VSMAX exhibits higher overall volatility across its stocks compared to VOO.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lang="en-US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Significant Stock Performance in VSMAX : </a:t>
            </a:r>
            <a:r>
              <a:rPr lang="en-US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One VSMAX stock experienced a remarkable 180% increase, contributing significantly to the portfolio’s growth and volatility in 2021.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lang="en-US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Impact on Portfolio Performance: </a:t>
            </a:r>
            <a:r>
              <a:rPr lang="en-US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This visualization highlights the individual stocks that influence the overall performance of both portfolios.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lang="en-US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Future Analysis Focus: </a:t>
            </a:r>
            <a:r>
              <a:rPr lang="en-US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Future analyses will explore correlations between individual stock price changes and their respective portfolio performances.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4" name="Google Shape;274;p37"/>
          <p:cNvSpPr txBox="1"/>
          <p:nvPr/>
        </p:nvSpPr>
        <p:spPr>
          <a:xfrm>
            <a:off x="379200" y="99650"/>
            <a:ext cx="46569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lang="en-US" sz="2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Stock Price Changes by Company</a:t>
            </a:r>
            <a:endParaRPr sz="26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75" name="Google Shape;27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3575" y="516212"/>
            <a:ext cx="6578424" cy="557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3650" y="6309625"/>
            <a:ext cx="467375" cy="46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8"/>
          <p:cNvSpPr txBox="1"/>
          <p:nvPr/>
        </p:nvSpPr>
        <p:spPr>
          <a:xfrm>
            <a:off x="82050" y="1758000"/>
            <a:ext cx="3216000" cy="52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1. </a:t>
            </a:r>
            <a:r>
              <a:rPr b="1" lang="en-US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VOO vs. VSMAX ROIC</a:t>
            </a:r>
            <a:r>
              <a:rPr lang="en-US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: VOO companies outperformed VSMAX with an average ROIC of 24% vs. VSMAX’s -1%.</a:t>
            </a:r>
            <a:endParaRPr sz="17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2. VOO Performance:</a:t>
            </a:r>
            <a:r>
              <a:rPr lang="en-US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VOO represents large, efficient companies, achieving better profitability and market growth.</a:t>
            </a:r>
            <a:endParaRPr sz="17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3. ROIC Limitations: </a:t>
            </a:r>
            <a:r>
              <a:rPr lang="en-US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ROIC isn’t a foolproof metric; GEN’s negative ROIC was driven by contract liabilities typical in subscription-based businesses.</a:t>
            </a:r>
            <a:endParaRPr sz="17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2" name="Google Shape;282;p38"/>
          <p:cNvSpPr txBox="1"/>
          <p:nvPr/>
        </p:nvSpPr>
        <p:spPr>
          <a:xfrm>
            <a:off x="82041" y="-5"/>
            <a:ext cx="2891400" cy="17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lang="en-US" sz="2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Average ROIC of VOO and VSMAX Companies</a:t>
            </a:r>
            <a:endParaRPr b="1" sz="2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3" name="Google Shape;283;p38"/>
          <p:cNvSpPr/>
          <p:nvPr>
            <p:ph idx="2" type="pic"/>
          </p:nvPr>
        </p:nvSpPr>
        <p:spPr>
          <a:xfrm>
            <a:off x="3529660" y="130766"/>
            <a:ext cx="8564700" cy="6596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4" name="Google Shape;284;p38"/>
          <p:cNvSpPr/>
          <p:nvPr/>
        </p:nvSpPr>
        <p:spPr>
          <a:xfrm>
            <a:off x="3529650" y="130775"/>
            <a:ext cx="8575584" cy="6594451"/>
          </a:xfrm>
          <a:custGeom>
            <a:rect b="b" l="l" r="r" t="t"/>
            <a:pathLst>
              <a:path extrusionOk="0" h="5697150" w="9554968">
                <a:moveTo>
                  <a:pt x="0" y="0"/>
                </a:moveTo>
                <a:lnTo>
                  <a:pt x="9554968" y="0"/>
                </a:lnTo>
                <a:lnTo>
                  <a:pt x="9554968" y="5697150"/>
                </a:lnTo>
                <a:lnTo>
                  <a:pt x="0" y="56971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/>
          <p:cNvSpPr txBox="1"/>
          <p:nvPr>
            <p:ph idx="1" type="body"/>
          </p:nvPr>
        </p:nvSpPr>
        <p:spPr>
          <a:xfrm>
            <a:off x="691020" y="545489"/>
            <a:ext cx="95745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b="1" lang="en-US" sz="5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Conclusion</a:t>
            </a:r>
            <a:endParaRPr b="1" sz="5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90" name="Google Shape;290;p39"/>
          <p:cNvGrpSpPr/>
          <p:nvPr/>
        </p:nvGrpSpPr>
        <p:grpSpPr>
          <a:xfrm>
            <a:off x="1977374" y="1694438"/>
            <a:ext cx="3224982" cy="1628825"/>
            <a:chOff x="803634" y="3362826"/>
            <a:chExt cx="2345100" cy="1628825"/>
          </a:xfrm>
        </p:grpSpPr>
        <p:sp>
          <p:nvSpPr>
            <p:cNvPr id="291" name="Google Shape;291;p39"/>
            <p:cNvSpPr txBox="1"/>
            <p:nvPr/>
          </p:nvSpPr>
          <p:spPr>
            <a:xfrm>
              <a:off x="803634" y="3668051"/>
              <a:ext cx="2345100" cy="132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VOO companies offer stability and predictable growth, ideal for conservative investors.</a:t>
              </a:r>
              <a:endParaRPr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92" name="Google Shape;292;p39"/>
            <p:cNvSpPr txBox="1"/>
            <p:nvPr/>
          </p:nvSpPr>
          <p:spPr>
            <a:xfrm>
              <a:off x="803634" y="3362826"/>
              <a:ext cx="2345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VOO Characteristics</a:t>
              </a:r>
              <a:endParaRPr b="1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93" name="Google Shape;293;p39"/>
          <p:cNvGrpSpPr/>
          <p:nvPr/>
        </p:nvGrpSpPr>
        <p:grpSpPr>
          <a:xfrm>
            <a:off x="1977374" y="3412425"/>
            <a:ext cx="3328172" cy="1529575"/>
            <a:chOff x="803634" y="3362826"/>
            <a:chExt cx="2420136" cy="1529575"/>
          </a:xfrm>
        </p:grpSpPr>
        <p:sp>
          <p:nvSpPr>
            <p:cNvPr id="294" name="Google Shape;294;p39"/>
            <p:cNvSpPr txBox="1"/>
            <p:nvPr/>
          </p:nvSpPr>
          <p:spPr>
            <a:xfrm>
              <a:off x="803670" y="3691801"/>
              <a:ext cx="2420100" cy="120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Large-cap (VOO) provides stability; small-cap (VSMAX) offers higher growth potential and volatility.</a:t>
              </a: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95" name="Google Shape;295;p39"/>
            <p:cNvSpPr txBox="1"/>
            <p:nvPr/>
          </p:nvSpPr>
          <p:spPr>
            <a:xfrm>
              <a:off x="803634" y="3362826"/>
              <a:ext cx="2420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Large vs. Small Cap</a:t>
              </a:r>
              <a:endParaRPr b="1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96" name="Google Shape;296;p39"/>
          <p:cNvGrpSpPr/>
          <p:nvPr/>
        </p:nvGrpSpPr>
        <p:grpSpPr>
          <a:xfrm>
            <a:off x="6288956" y="1683355"/>
            <a:ext cx="3628338" cy="1529577"/>
            <a:chOff x="803640" y="3362835"/>
            <a:chExt cx="2059800" cy="1529577"/>
          </a:xfrm>
        </p:grpSpPr>
        <p:sp>
          <p:nvSpPr>
            <p:cNvPr id="297" name="Google Shape;297;p39"/>
            <p:cNvSpPr txBox="1"/>
            <p:nvPr/>
          </p:nvSpPr>
          <p:spPr>
            <a:xfrm>
              <a:off x="803640" y="3691812"/>
              <a:ext cx="2059800" cy="120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VSMAX companies have higher growth potential but come with greater risk, suited for risk-tolerant investors.</a:t>
              </a: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98" name="Google Shape;298;p39"/>
            <p:cNvSpPr txBox="1"/>
            <p:nvPr/>
          </p:nvSpPr>
          <p:spPr>
            <a:xfrm>
              <a:off x="803640" y="3362835"/>
              <a:ext cx="2059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VSMAX Characteristics</a:t>
              </a:r>
              <a:endParaRPr b="1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99" name="Google Shape;299;p39"/>
          <p:cNvGrpSpPr/>
          <p:nvPr/>
        </p:nvGrpSpPr>
        <p:grpSpPr>
          <a:xfrm>
            <a:off x="6288899" y="3412434"/>
            <a:ext cx="3488822" cy="1529554"/>
            <a:chOff x="803640" y="3362835"/>
            <a:chExt cx="2522101" cy="1529554"/>
          </a:xfrm>
        </p:grpSpPr>
        <p:sp>
          <p:nvSpPr>
            <p:cNvPr id="300" name="Google Shape;300;p39"/>
            <p:cNvSpPr txBox="1"/>
            <p:nvPr/>
          </p:nvSpPr>
          <p:spPr>
            <a:xfrm>
              <a:off x="803641" y="3691789"/>
              <a:ext cx="2522100" cy="120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Combining both large and small-cap companies can help investors balance stability with growth.</a:t>
              </a: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01" name="Google Shape;301;p39"/>
            <p:cNvSpPr txBox="1"/>
            <p:nvPr/>
          </p:nvSpPr>
          <p:spPr>
            <a:xfrm>
              <a:off x="803640" y="3362835"/>
              <a:ext cx="2059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Portfolio Balance</a:t>
              </a:r>
              <a:endParaRPr b="1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302" name="Google Shape;302;p39"/>
          <p:cNvSpPr/>
          <p:nvPr/>
        </p:nvSpPr>
        <p:spPr>
          <a:xfrm>
            <a:off x="5605732" y="1921535"/>
            <a:ext cx="571800" cy="571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2.</a:t>
            </a:r>
            <a:endParaRPr b="1" sz="2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3" name="Google Shape;303;p39"/>
          <p:cNvSpPr/>
          <p:nvPr/>
        </p:nvSpPr>
        <p:spPr>
          <a:xfrm>
            <a:off x="1305735" y="3650610"/>
            <a:ext cx="571800" cy="571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3.</a:t>
            </a:r>
            <a:endParaRPr b="1" sz="2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04" name="Google Shape;304;p39"/>
          <p:cNvGrpSpPr/>
          <p:nvPr/>
        </p:nvGrpSpPr>
        <p:grpSpPr>
          <a:xfrm>
            <a:off x="1977375" y="5031150"/>
            <a:ext cx="3328122" cy="1529575"/>
            <a:chOff x="803635" y="3362826"/>
            <a:chExt cx="2420100" cy="1529575"/>
          </a:xfrm>
        </p:grpSpPr>
        <p:sp>
          <p:nvSpPr>
            <p:cNvPr id="305" name="Google Shape;305;p39"/>
            <p:cNvSpPr txBox="1"/>
            <p:nvPr/>
          </p:nvSpPr>
          <p:spPr>
            <a:xfrm>
              <a:off x="803635" y="3969001"/>
              <a:ext cx="24201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Advanced machine learning can enhance financial modeling accuracy.</a:t>
              </a: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06" name="Google Shape;306;p39"/>
            <p:cNvSpPr txBox="1"/>
            <p:nvPr/>
          </p:nvSpPr>
          <p:spPr>
            <a:xfrm>
              <a:off x="803635" y="3362826"/>
              <a:ext cx="2420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Machine Learning in Finance</a:t>
              </a:r>
              <a:endParaRPr b="1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07" name="Google Shape;307;p39"/>
          <p:cNvGrpSpPr/>
          <p:nvPr/>
        </p:nvGrpSpPr>
        <p:grpSpPr>
          <a:xfrm>
            <a:off x="6288899" y="5031159"/>
            <a:ext cx="3488822" cy="1529566"/>
            <a:chOff x="803640" y="3362835"/>
            <a:chExt cx="2522101" cy="1529566"/>
          </a:xfrm>
        </p:grpSpPr>
        <p:sp>
          <p:nvSpPr>
            <p:cNvPr id="308" name="Google Shape;308;p39"/>
            <p:cNvSpPr txBox="1"/>
            <p:nvPr/>
          </p:nvSpPr>
          <p:spPr>
            <a:xfrm>
              <a:off x="803641" y="3691801"/>
              <a:ext cx="2522100" cy="120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Larger datasets and real-time data improve prediction models using machine learning.</a:t>
              </a: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09" name="Google Shape;309;p39"/>
            <p:cNvSpPr txBox="1"/>
            <p:nvPr/>
          </p:nvSpPr>
          <p:spPr>
            <a:xfrm>
              <a:off x="803640" y="3362835"/>
              <a:ext cx="2059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Data Leverage</a:t>
              </a:r>
              <a:endParaRPr b="1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310" name="Google Shape;310;p39"/>
          <p:cNvSpPr/>
          <p:nvPr/>
        </p:nvSpPr>
        <p:spPr>
          <a:xfrm>
            <a:off x="5605732" y="5269335"/>
            <a:ext cx="571800" cy="571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6.</a:t>
            </a:r>
            <a:endParaRPr b="1" sz="2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1" name="Google Shape;311;p39"/>
          <p:cNvSpPr/>
          <p:nvPr/>
        </p:nvSpPr>
        <p:spPr>
          <a:xfrm>
            <a:off x="5605732" y="3610085"/>
            <a:ext cx="571800" cy="571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4.</a:t>
            </a:r>
            <a:endParaRPr b="1" sz="2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2" name="Google Shape;312;p39"/>
          <p:cNvSpPr/>
          <p:nvPr/>
        </p:nvSpPr>
        <p:spPr>
          <a:xfrm>
            <a:off x="1305732" y="1932623"/>
            <a:ext cx="571800" cy="571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1.</a:t>
            </a:r>
            <a:endParaRPr b="1" sz="2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3" name="Google Shape;313;p39"/>
          <p:cNvSpPr/>
          <p:nvPr/>
        </p:nvSpPr>
        <p:spPr>
          <a:xfrm>
            <a:off x="1305732" y="5319985"/>
            <a:ext cx="571800" cy="571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5.</a:t>
            </a:r>
            <a:endParaRPr b="1" sz="2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14" name="Google Shape;314;p39"/>
          <p:cNvGrpSpPr/>
          <p:nvPr/>
        </p:nvGrpSpPr>
        <p:grpSpPr>
          <a:xfrm>
            <a:off x="9716913" y="545504"/>
            <a:ext cx="2250266" cy="6015209"/>
            <a:chOff x="6348474" y="627551"/>
            <a:chExt cx="1545300" cy="4422297"/>
          </a:xfrm>
        </p:grpSpPr>
        <p:sp>
          <p:nvSpPr>
            <p:cNvPr id="315" name="Google Shape;315;p39"/>
            <p:cNvSpPr/>
            <p:nvPr/>
          </p:nvSpPr>
          <p:spPr>
            <a:xfrm rot="1887242">
              <a:off x="6471755" y="3934502"/>
              <a:ext cx="1298738" cy="838094"/>
            </a:xfrm>
            <a:prstGeom prst="ellipse">
              <a:avLst/>
            </a:prstGeom>
            <a:solidFill>
              <a:srgbClr val="636363">
                <a:alpha val="478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6" name="Google Shape;316;p39"/>
            <p:cNvGrpSpPr/>
            <p:nvPr/>
          </p:nvGrpSpPr>
          <p:grpSpPr>
            <a:xfrm>
              <a:off x="6588281" y="627551"/>
              <a:ext cx="1091088" cy="3865432"/>
              <a:chOff x="1962627" y="587921"/>
              <a:chExt cx="1606904" cy="5692831"/>
            </a:xfrm>
          </p:grpSpPr>
          <p:sp>
            <p:nvSpPr>
              <p:cNvPr id="317" name="Google Shape;317;p39"/>
              <p:cNvSpPr/>
              <p:nvPr/>
            </p:nvSpPr>
            <p:spPr>
              <a:xfrm>
                <a:off x="2733325" y="5823612"/>
                <a:ext cx="372189" cy="457140"/>
              </a:xfrm>
              <a:custGeom>
                <a:rect b="b" l="l" r="r" t="t"/>
                <a:pathLst>
                  <a:path extrusionOk="0" h="457140" w="372189">
                    <a:moveTo>
                      <a:pt x="295625" y="926"/>
                    </a:moveTo>
                    <a:cubicBezTo>
                      <a:pt x="263081" y="-7012"/>
                      <a:pt x="178150" y="38232"/>
                      <a:pt x="147988" y="53313"/>
                    </a:cubicBezTo>
                    <a:cubicBezTo>
                      <a:pt x="117826" y="68394"/>
                      <a:pt x="122587" y="77919"/>
                      <a:pt x="114650" y="91413"/>
                    </a:cubicBezTo>
                    <a:cubicBezTo>
                      <a:pt x="106713" y="104907"/>
                      <a:pt x="108300" y="119195"/>
                      <a:pt x="100363" y="134276"/>
                    </a:cubicBezTo>
                    <a:cubicBezTo>
                      <a:pt x="92425" y="149357"/>
                      <a:pt x="70200" y="164439"/>
                      <a:pt x="67025" y="181901"/>
                    </a:cubicBezTo>
                    <a:cubicBezTo>
                      <a:pt x="63850" y="199364"/>
                      <a:pt x="82900" y="221589"/>
                      <a:pt x="81313" y="239051"/>
                    </a:cubicBezTo>
                    <a:cubicBezTo>
                      <a:pt x="79726" y="256513"/>
                      <a:pt x="64644" y="274770"/>
                      <a:pt x="57500" y="286676"/>
                    </a:cubicBezTo>
                    <a:cubicBezTo>
                      <a:pt x="50356" y="298582"/>
                      <a:pt x="44006" y="300169"/>
                      <a:pt x="38450" y="310488"/>
                    </a:cubicBezTo>
                    <a:cubicBezTo>
                      <a:pt x="32894" y="320807"/>
                      <a:pt x="29719" y="335094"/>
                      <a:pt x="24163" y="348588"/>
                    </a:cubicBezTo>
                    <a:cubicBezTo>
                      <a:pt x="18607" y="362082"/>
                      <a:pt x="6700" y="373989"/>
                      <a:pt x="5113" y="391451"/>
                    </a:cubicBezTo>
                    <a:cubicBezTo>
                      <a:pt x="3526" y="408913"/>
                      <a:pt x="-9968" y="443838"/>
                      <a:pt x="14638" y="453363"/>
                    </a:cubicBezTo>
                    <a:cubicBezTo>
                      <a:pt x="39244" y="462888"/>
                      <a:pt x="109094" y="451776"/>
                      <a:pt x="152750" y="448601"/>
                    </a:cubicBezTo>
                    <a:cubicBezTo>
                      <a:pt x="196406" y="445426"/>
                      <a:pt x="246413" y="443838"/>
                      <a:pt x="276575" y="434313"/>
                    </a:cubicBezTo>
                    <a:cubicBezTo>
                      <a:pt x="306737" y="424788"/>
                      <a:pt x="323406" y="410501"/>
                      <a:pt x="333725" y="391451"/>
                    </a:cubicBezTo>
                    <a:cubicBezTo>
                      <a:pt x="344044" y="372401"/>
                      <a:pt x="334519" y="328744"/>
                      <a:pt x="338488" y="320013"/>
                    </a:cubicBezTo>
                    <a:cubicBezTo>
                      <a:pt x="342457" y="311282"/>
                      <a:pt x="351982" y="340650"/>
                      <a:pt x="357538" y="339063"/>
                    </a:cubicBezTo>
                    <a:cubicBezTo>
                      <a:pt x="363094" y="337476"/>
                      <a:pt x="370238" y="328744"/>
                      <a:pt x="371825" y="310488"/>
                    </a:cubicBezTo>
                    <a:cubicBezTo>
                      <a:pt x="373413" y="292232"/>
                      <a:pt x="369444" y="251751"/>
                      <a:pt x="367063" y="229526"/>
                    </a:cubicBezTo>
                    <a:cubicBezTo>
                      <a:pt x="364682" y="207301"/>
                      <a:pt x="361507" y="198569"/>
                      <a:pt x="357538" y="177138"/>
                    </a:cubicBezTo>
                    <a:cubicBezTo>
                      <a:pt x="353569" y="155707"/>
                      <a:pt x="353569" y="130307"/>
                      <a:pt x="343250" y="100938"/>
                    </a:cubicBezTo>
                    <a:cubicBezTo>
                      <a:pt x="332931" y="71569"/>
                      <a:pt x="328169" y="8864"/>
                      <a:pt x="295625" y="9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39"/>
              <p:cNvSpPr/>
              <p:nvPr/>
            </p:nvSpPr>
            <p:spPr>
              <a:xfrm>
                <a:off x="2355309" y="5349401"/>
                <a:ext cx="349372" cy="622774"/>
              </a:xfrm>
              <a:custGeom>
                <a:rect b="b" l="l" r="r" t="t"/>
                <a:pathLst>
                  <a:path extrusionOk="0" h="622774" w="349372">
                    <a:moveTo>
                      <a:pt x="245016" y="3649"/>
                    </a:moveTo>
                    <a:cubicBezTo>
                      <a:pt x="271210" y="6030"/>
                      <a:pt x="309310" y="9999"/>
                      <a:pt x="325979" y="32224"/>
                    </a:cubicBezTo>
                    <a:cubicBezTo>
                      <a:pt x="342648" y="54449"/>
                      <a:pt x="341854" y="115568"/>
                      <a:pt x="345029" y="136999"/>
                    </a:cubicBezTo>
                    <a:cubicBezTo>
                      <a:pt x="348204" y="158430"/>
                      <a:pt x="352966" y="141762"/>
                      <a:pt x="345029" y="160812"/>
                    </a:cubicBezTo>
                    <a:cubicBezTo>
                      <a:pt x="337092" y="179862"/>
                      <a:pt x="307723" y="235424"/>
                      <a:pt x="297404" y="251299"/>
                    </a:cubicBezTo>
                    <a:cubicBezTo>
                      <a:pt x="287085" y="267174"/>
                      <a:pt x="287085" y="245743"/>
                      <a:pt x="283116" y="256062"/>
                    </a:cubicBezTo>
                    <a:cubicBezTo>
                      <a:pt x="279147" y="266381"/>
                      <a:pt x="275178" y="295750"/>
                      <a:pt x="273591" y="313212"/>
                    </a:cubicBezTo>
                    <a:cubicBezTo>
                      <a:pt x="272004" y="330674"/>
                      <a:pt x="272797" y="344168"/>
                      <a:pt x="273591" y="360837"/>
                    </a:cubicBezTo>
                    <a:cubicBezTo>
                      <a:pt x="274385" y="377506"/>
                      <a:pt x="280735" y="390205"/>
                      <a:pt x="278354" y="413224"/>
                    </a:cubicBezTo>
                    <a:cubicBezTo>
                      <a:pt x="275973" y="436243"/>
                      <a:pt x="266448" y="475930"/>
                      <a:pt x="259304" y="498949"/>
                    </a:cubicBezTo>
                    <a:cubicBezTo>
                      <a:pt x="252160" y="521968"/>
                      <a:pt x="250572" y="534668"/>
                      <a:pt x="235491" y="551337"/>
                    </a:cubicBezTo>
                    <a:cubicBezTo>
                      <a:pt x="220410" y="568006"/>
                      <a:pt x="192628" y="587056"/>
                      <a:pt x="168816" y="598962"/>
                    </a:cubicBezTo>
                    <a:cubicBezTo>
                      <a:pt x="145004" y="610868"/>
                      <a:pt x="117222" y="622774"/>
                      <a:pt x="92616" y="622774"/>
                    </a:cubicBezTo>
                    <a:cubicBezTo>
                      <a:pt x="68010" y="622774"/>
                      <a:pt x="36260" y="610075"/>
                      <a:pt x="21179" y="598962"/>
                    </a:cubicBezTo>
                    <a:cubicBezTo>
                      <a:pt x="6098" y="587849"/>
                      <a:pt x="4510" y="578324"/>
                      <a:pt x="2129" y="556099"/>
                    </a:cubicBezTo>
                    <a:cubicBezTo>
                      <a:pt x="-252" y="533874"/>
                      <a:pt x="-2634" y="500537"/>
                      <a:pt x="6891" y="465612"/>
                    </a:cubicBezTo>
                    <a:cubicBezTo>
                      <a:pt x="16416" y="430687"/>
                      <a:pt x="42610" y="386236"/>
                      <a:pt x="59279" y="346549"/>
                    </a:cubicBezTo>
                    <a:cubicBezTo>
                      <a:pt x="75948" y="306862"/>
                      <a:pt x="94998" y="260031"/>
                      <a:pt x="106904" y="227487"/>
                    </a:cubicBezTo>
                    <a:cubicBezTo>
                      <a:pt x="118810" y="194943"/>
                      <a:pt x="120397" y="186212"/>
                      <a:pt x="130716" y="151287"/>
                    </a:cubicBezTo>
                    <a:cubicBezTo>
                      <a:pt x="141035" y="116362"/>
                      <a:pt x="150560" y="44131"/>
                      <a:pt x="168816" y="17937"/>
                    </a:cubicBezTo>
                    <a:cubicBezTo>
                      <a:pt x="187072" y="-8257"/>
                      <a:pt x="218822" y="1268"/>
                      <a:pt x="245016" y="36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39"/>
              <p:cNvSpPr/>
              <p:nvPr/>
            </p:nvSpPr>
            <p:spPr>
              <a:xfrm>
                <a:off x="2385747" y="3258503"/>
                <a:ext cx="987690" cy="2696464"/>
              </a:xfrm>
              <a:custGeom>
                <a:rect b="b" l="l" r="r" t="t"/>
                <a:pathLst>
                  <a:path extrusionOk="0" h="2696464" w="987690">
                    <a:moveTo>
                      <a:pt x="905141" y="46672"/>
                    </a:moveTo>
                    <a:cubicBezTo>
                      <a:pt x="872597" y="24447"/>
                      <a:pt x="868628" y="10160"/>
                      <a:pt x="786078" y="3810"/>
                    </a:cubicBezTo>
                    <a:cubicBezTo>
                      <a:pt x="703528" y="-2540"/>
                      <a:pt x="513028" y="-953"/>
                      <a:pt x="409841" y="8572"/>
                    </a:cubicBezTo>
                    <a:cubicBezTo>
                      <a:pt x="306654" y="18097"/>
                      <a:pt x="226484" y="39529"/>
                      <a:pt x="166953" y="60960"/>
                    </a:cubicBezTo>
                    <a:cubicBezTo>
                      <a:pt x="107422" y="82391"/>
                      <a:pt x="75672" y="99854"/>
                      <a:pt x="52653" y="137160"/>
                    </a:cubicBezTo>
                    <a:cubicBezTo>
                      <a:pt x="29634" y="174466"/>
                      <a:pt x="37572" y="222091"/>
                      <a:pt x="28841" y="284797"/>
                    </a:cubicBezTo>
                    <a:cubicBezTo>
                      <a:pt x="20110" y="347503"/>
                      <a:pt x="2647" y="462597"/>
                      <a:pt x="266" y="513397"/>
                    </a:cubicBezTo>
                    <a:cubicBezTo>
                      <a:pt x="-2115" y="564197"/>
                      <a:pt x="12172" y="564991"/>
                      <a:pt x="14553" y="589597"/>
                    </a:cubicBezTo>
                    <a:cubicBezTo>
                      <a:pt x="16934" y="614203"/>
                      <a:pt x="12172" y="632460"/>
                      <a:pt x="14553" y="661035"/>
                    </a:cubicBezTo>
                    <a:cubicBezTo>
                      <a:pt x="16934" y="689610"/>
                      <a:pt x="24872" y="727710"/>
                      <a:pt x="28841" y="761047"/>
                    </a:cubicBezTo>
                    <a:cubicBezTo>
                      <a:pt x="32810" y="794384"/>
                      <a:pt x="35985" y="828516"/>
                      <a:pt x="38366" y="861060"/>
                    </a:cubicBezTo>
                    <a:cubicBezTo>
                      <a:pt x="40747" y="893604"/>
                      <a:pt x="40747" y="925354"/>
                      <a:pt x="43128" y="956310"/>
                    </a:cubicBezTo>
                    <a:cubicBezTo>
                      <a:pt x="45509" y="987266"/>
                      <a:pt x="53447" y="1019016"/>
                      <a:pt x="52653" y="1046797"/>
                    </a:cubicBezTo>
                    <a:cubicBezTo>
                      <a:pt x="51859" y="1074578"/>
                      <a:pt x="35985" y="1101566"/>
                      <a:pt x="38366" y="1122997"/>
                    </a:cubicBezTo>
                    <a:cubicBezTo>
                      <a:pt x="40747" y="1144428"/>
                      <a:pt x="60591" y="1151573"/>
                      <a:pt x="66941" y="1175385"/>
                    </a:cubicBezTo>
                    <a:cubicBezTo>
                      <a:pt x="73291" y="1199197"/>
                      <a:pt x="80435" y="1230153"/>
                      <a:pt x="76466" y="1265872"/>
                    </a:cubicBezTo>
                    <a:cubicBezTo>
                      <a:pt x="72497" y="1301591"/>
                      <a:pt x="47890" y="1360328"/>
                      <a:pt x="43128" y="1389697"/>
                    </a:cubicBezTo>
                    <a:cubicBezTo>
                      <a:pt x="38366" y="1419066"/>
                      <a:pt x="50272" y="1417479"/>
                      <a:pt x="47891" y="1442085"/>
                    </a:cubicBezTo>
                    <a:cubicBezTo>
                      <a:pt x="45510" y="1466691"/>
                      <a:pt x="33603" y="1503998"/>
                      <a:pt x="28841" y="1537335"/>
                    </a:cubicBezTo>
                    <a:cubicBezTo>
                      <a:pt x="24079" y="1570672"/>
                      <a:pt x="17729" y="1601629"/>
                      <a:pt x="19316" y="1642110"/>
                    </a:cubicBezTo>
                    <a:cubicBezTo>
                      <a:pt x="20903" y="1682591"/>
                      <a:pt x="35191" y="1730216"/>
                      <a:pt x="38366" y="1780222"/>
                    </a:cubicBezTo>
                    <a:cubicBezTo>
                      <a:pt x="41541" y="1830228"/>
                      <a:pt x="35985" y="1898491"/>
                      <a:pt x="38366" y="1942147"/>
                    </a:cubicBezTo>
                    <a:cubicBezTo>
                      <a:pt x="40747" y="1985803"/>
                      <a:pt x="51859" y="2018348"/>
                      <a:pt x="52653" y="2042160"/>
                    </a:cubicBezTo>
                    <a:cubicBezTo>
                      <a:pt x="53447" y="2065972"/>
                      <a:pt x="39159" y="2060416"/>
                      <a:pt x="43128" y="2085022"/>
                    </a:cubicBezTo>
                    <a:cubicBezTo>
                      <a:pt x="47097" y="2109628"/>
                      <a:pt x="65353" y="2154078"/>
                      <a:pt x="76466" y="2189797"/>
                    </a:cubicBezTo>
                    <a:cubicBezTo>
                      <a:pt x="87578" y="2225516"/>
                      <a:pt x="94722" y="2274729"/>
                      <a:pt x="109803" y="2299335"/>
                    </a:cubicBezTo>
                    <a:cubicBezTo>
                      <a:pt x="124884" y="2323941"/>
                      <a:pt x="144728" y="2346166"/>
                      <a:pt x="166953" y="2337435"/>
                    </a:cubicBezTo>
                    <a:cubicBezTo>
                      <a:pt x="189178" y="2328704"/>
                      <a:pt x="220928" y="2279491"/>
                      <a:pt x="243153" y="2246947"/>
                    </a:cubicBezTo>
                    <a:cubicBezTo>
                      <a:pt x="265378" y="2214403"/>
                      <a:pt x="291572" y="2177891"/>
                      <a:pt x="300303" y="2142172"/>
                    </a:cubicBezTo>
                    <a:cubicBezTo>
                      <a:pt x="309034" y="2106453"/>
                      <a:pt x="292366" y="2082641"/>
                      <a:pt x="295541" y="2032635"/>
                    </a:cubicBezTo>
                    <a:cubicBezTo>
                      <a:pt x="298716" y="1982629"/>
                      <a:pt x="313797" y="1893729"/>
                      <a:pt x="319353" y="1842135"/>
                    </a:cubicBezTo>
                    <a:cubicBezTo>
                      <a:pt x="324909" y="1790541"/>
                      <a:pt x="327291" y="1762759"/>
                      <a:pt x="328878" y="1723072"/>
                    </a:cubicBezTo>
                    <a:cubicBezTo>
                      <a:pt x="330465" y="1683385"/>
                      <a:pt x="326497" y="1640522"/>
                      <a:pt x="328878" y="1604010"/>
                    </a:cubicBezTo>
                    <a:cubicBezTo>
                      <a:pt x="331259" y="1567498"/>
                      <a:pt x="337610" y="1525428"/>
                      <a:pt x="343166" y="1503997"/>
                    </a:cubicBezTo>
                    <a:cubicBezTo>
                      <a:pt x="348722" y="1482566"/>
                      <a:pt x="358247" y="1487328"/>
                      <a:pt x="362216" y="1475422"/>
                    </a:cubicBezTo>
                    <a:cubicBezTo>
                      <a:pt x="366185" y="1463516"/>
                      <a:pt x="363803" y="1442085"/>
                      <a:pt x="366978" y="1432560"/>
                    </a:cubicBezTo>
                    <a:cubicBezTo>
                      <a:pt x="370153" y="1423035"/>
                      <a:pt x="382060" y="1434147"/>
                      <a:pt x="381266" y="1418272"/>
                    </a:cubicBezTo>
                    <a:cubicBezTo>
                      <a:pt x="380472" y="1402397"/>
                      <a:pt x="360629" y="1367472"/>
                      <a:pt x="362216" y="1337310"/>
                    </a:cubicBezTo>
                    <a:cubicBezTo>
                      <a:pt x="363803" y="1307148"/>
                      <a:pt x="381266" y="1260316"/>
                      <a:pt x="390791" y="1237297"/>
                    </a:cubicBezTo>
                    <a:cubicBezTo>
                      <a:pt x="400316" y="1214278"/>
                      <a:pt x="414604" y="1230947"/>
                      <a:pt x="419366" y="1199197"/>
                    </a:cubicBezTo>
                    <a:cubicBezTo>
                      <a:pt x="424128" y="1167447"/>
                      <a:pt x="416191" y="1080928"/>
                      <a:pt x="419366" y="1046797"/>
                    </a:cubicBezTo>
                    <a:cubicBezTo>
                      <a:pt x="422541" y="1012666"/>
                      <a:pt x="434447" y="1019016"/>
                      <a:pt x="438416" y="994410"/>
                    </a:cubicBezTo>
                    <a:cubicBezTo>
                      <a:pt x="442385" y="969804"/>
                      <a:pt x="439209" y="927735"/>
                      <a:pt x="443178" y="899160"/>
                    </a:cubicBezTo>
                    <a:cubicBezTo>
                      <a:pt x="447147" y="870585"/>
                      <a:pt x="455878" y="842010"/>
                      <a:pt x="462228" y="822960"/>
                    </a:cubicBezTo>
                    <a:cubicBezTo>
                      <a:pt x="468578" y="803910"/>
                      <a:pt x="477309" y="769779"/>
                      <a:pt x="481278" y="784860"/>
                    </a:cubicBezTo>
                    <a:cubicBezTo>
                      <a:pt x="485247" y="799941"/>
                      <a:pt x="481279" y="872966"/>
                      <a:pt x="486041" y="913447"/>
                    </a:cubicBezTo>
                    <a:cubicBezTo>
                      <a:pt x="490803" y="953928"/>
                      <a:pt x="504297" y="992028"/>
                      <a:pt x="509853" y="1027747"/>
                    </a:cubicBezTo>
                    <a:cubicBezTo>
                      <a:pt x="515409" y="1063466"/>
                      <a:pt x="520965" y="1084898"/>
                      <a:pt x="519378" y="1127760"/>
                    </a:cubicBezTo>
                    <a:cubicBezTo>
                      <a:pt x="517791" y="1170622"/>
                      <a:pt x="500328" y="1252378"/>
                      <a:pt x="500328" y="1284922"/>
                    </a:cubicBezTo>
                    <a:cubicBezTo>
                      <a:pt x="500328" y="1317466"/>
                      <a:pt x="516997" y="1297622"/>
                      <a:pt x="519378" y="1323022"/>
                    </a:cubicBezTo>
                    <a:cubicBezTo>
                      <a:pt x="521759" y="1348422"/>
                      <a:pt x="516203" y="1407160"/>
                      <a:pt x="514616" y="1437322"/>
                    </a:cubicBezTo>
                    <a:cubicBezTo>
                      <a:pt x="513029" y="1467484"/>
                      <a:pt x="505884" y="1484153"/>
                      <a:pt x="509853" y="1503997"/>
                    </a:cubicBezTo>
                    <a:cubicBezTo>
                      <a:pt x="513822" y="1523841"/>
                      <a:pt x="536047" y="1534160"/>
                      <a:pt x="538428" y="1556385"/>
                    </a:cubicBezTo>
                    <a:cubicBezTo>
                      <a:pt x="540809" y="1578610"/>
                      <a:pt x="523347" y="1610360"/>
                      <a:pt x="524141" y="1637347"/>
                    </a:cubicBezTo>
                    <a:cubicBezTo>
                      <a:pt x="524935" y="1664334"/>
                      <a:pt x="543985" y="1691323"/>
                      <a:pt x="543191" y="1718310"/>
                    </a:cubicBezTo>
                    <a:cubicBezTo>
                      <a:pt x="542397" y="1745297"/>
                      <a:pt x="524140" y="1751647"/>
                      <a:pt x="519378" y="1799272"/>
                    </a:cubicBezTo>
                    <a:cubicBezTo>
                      <a:pt x="514616" y="1846897"/>
                      <a:pt x="520172" y="1942147"/>
                      <a:pt x="514616" y="2004060"/>
                    </a:cubicBezTo>
                    <a:cubicBezTo>
                      <a:pt x="509060" y="2065973"/>
                      <a:pt x="491597" y="2128678"/>
                      <a:pt x="486041" y="2170747"/>
                    </a:cubicBezTo>
                    <a:cubicBezTo>
                      <a:pt x="480485" y="2212816"/>
                      <a:pt x="476515" y="2226310"/>
                      <a:pt x="481278" y="2256472"/>
                    </a:cubicBezTo>
                    <a:cubicBezTo>
                      <a:pt x="486040" y="2286635"/>
                      <a:pt x="507472" y="2330291"/>
                      <a:pt x="514616" y="2351722"/>
                    </a:cubicBezTo>
                    <a:cubicBezTo>
                      <a:pt x="521760" y="2373153"/>
                      <a:pt x="532872" y="2364422"/>
                      <a:pt x="524141" y="2385060"/>
                    </a:cubicBezTo>
                    <a:cubicBezTo>
                      <a:pt x="515410" y="2405698"/>
                      <a:pt x="478103" y="2454116"/>
                      <a:pt x="462228" y="2475547"/>
                    </a:cubicBezTo>
                    <a:cubicBezTo>
                      <a:pt x="446353" y="2496978"/>
                      <a:pt x="429685" y="2497772"/>
                      <a:pt x="428891" y="2513647"/>
                    </a:cubicBezTo>
                    <a:cubicBezTo>
                      <a:pt x="428097" y="2529522"/>
                      <a:pt x="455878" y="2549366"/>
                      <a:pt x="457466" y="2570797"/>
                    </a:cubicBezTo>
                    <a:cubicBezTo>
                      <a:pt x="459054" y="2592228"/>
                      <a:pt x="430479" y="2628741"/>
                      <a:pt x="438416" y="2642235"/>
                    </a:cubicBezTo>
                    <a:cubicBezTo>
                      <a:pt x="446353" y="2655729"/>
                      <a:pt x="475722" y="2646204"/>
                      <a:pt x="505091" y="2651760"/>
                    </a:cubicBezTo>
                    <a:cubicBezTo>
                      <a:pt x="534460" y="2657316"/>
                      <a:pt x="583672" y="2668428"/>
                      <a:pt x="614628" y="2675572"/>
                    </a:cubicBezTo>
                    <a:cubicBezTo>
                      <a:pt x="645584" y="2682716"/>
                      <a:pt x="669397" y="2702559"/>
                      <a:pt x="690828" y="2694622"/>
                    </a:cubicBezTo>
                    <a:cubicBezTo>
                      <a:pt x="712259" y="2686685"/>
                      <a:pt x="732104" y="2654934"/>
                      <a:pt x="743216" y="2627947"/>
                    </a:cubicBezTo>
                    <a:cubicBezTo>
                      <a:pt x="754328" y="2600960"/>
                      <a:pt x="757503" y="2556509"/>
                      <a:pt x="757503" y="2532697"/>
                    </a:cubicBezTo>
                    <a:cubicBezTo>
                      <a:pt x="757503" y="2508885"/>
                      <a:pt x="745597" y="2500947"/>
                      <a:pt x="743216" y="2485072"/>
                    </a:cubicBezTo>
                    <a:cubicBezTo>
                      <a:pt x="740835" y="2469197"/>
                      <a:pt x="734485" y="2458878"/>
                      <a:pt x="743216" y="2437447"/>
                    </a:cubicBezTo>
                    <a:cubicBezTo>
                      <a:pt x="751947" y="2416016"/>
                      <a:pt x="784490" y="2392204"/>
                      <a:pt x="795603" y="2356485"/>
                    </a:cubicBezTo>
                    <a:cubicBezTo>
                      <a:pt x="806715" y="2320766"/>
                      <a:pt x="805922" y="2266791"/>
                      <a:pt x="809891" y="2223135"/>
                    </a:cubicBezTo>
                    <a:cubicBezTo>
                      <a:pt x="813860" y="2179479"/>
                      <a:pt x="814654" y="2146141"/>
                      <a:pt x="819416" y="2094547"/>
                    </a:cubicBezTo>
                    <a:cubicBezTo>
                      <a:pt x="824178" y="2042953"/>
                      <a:pt x="831322" y="1979453"/>
                      <a:pt x="838466" y="1913572"/>
                    </a:cubicBezTo>
                    <a:cubicBezTo>
                      <a:pt x="845610" y="1847691"/>
                      <a:pt x="859103" y="1750060"/>
                      <a:pt x="862278" y="1699260"/>
                    </a:cubicBezTo>
                    <a:cubicBezTo>
                      <a:pt x="865453" y="1648460"/>
                      <a:pt x="855929" y="1644491"/>
                      <a:pt x="857516" y="1608772"/>
                    </a:cubicBezTo>
                    <a:cubicBezTo>
                      <a:pt x="859103" y="1573053"/>
                      <a:pt x="865453" y="1557972"/>
                      <a:pt x="871803" y="1484947"/>
                    </a:cubicBezTo>
                    <a:cubicBezTo>
                      <a:pt x="878153" y="1411922"/>
                      <a:pt x="886885" y="1266665"/>
                      <a:pt x="895616" y="1170622"/>
                    </a:cubicBezTo>
                    <a:cubicBezTo>
                      <a:pt x="904347" y="1074579"/>
                      <a:pt x="921016" y="973773"/>
                      <a:pt x="924191" y="908685"/>
                    </a:cubicBezTo>
                    <a:cubicBezTo>
                      <a:pt x="927366" y="843598"/>
                      <a:pt x="910697" y="829309"/>
                      <a:pt x="914666" y="780097"/>
                    </a:cubicBezTo>
                    <a:cubicBezTo>
                      <a:pt x="918635" y="730885"/>
                      <a:pt x="936891" y="669766"/>
                      <a:pt x="948003" y="613410"/>
                    </a:cubicBezTo>
                    <a:cubicBezTo>
                      <a:pt x="959115" y="557054"/>
                      <a:pt x="975785" y="487998"/>
                      <a:pt x="981341" y="441960"/>
                    </a:cubicBezTo>
                    <a:cubicBezTo>
                      <a:pt x="986897" y="395923"/>
                      <a:pt x="981341" y="337185"/>
                      <a:pt x="981341" y="337185"/>
                    </a:cubicBezTo>
                    <a:cubicBezTo>
                      <a:pt x="981341" y="286385"/>
                      <a:pt x="995628" y="189547"/>
                      <a:pt x="981341" y="137160"/>
                    </a:cubicBezTo>
                    <a:cubicBezTo>
                      <a:pt x="967054" y="84773"/>
                      <a:pt x="937685" y="68897"/>
                      <a:pt x="905141" y="4667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39"/>
              <p:cNvSpPr/>
              <p:nvPr/>
            </p:nvSpPr>
            <p:spPr>
              <a:xfrm>
                <a:off x="3327354" y="3615547"/>
                <a:ext cx="235168" cy="524081"/>
              </a:xfrm>
              <a:custGeom>
                <a:rect b="b" l="l" r="r" t="t"/>
                <a:pathLst>
                  <a:path extrusionOk="0" h="493253" w="221335">
                    <a:moveTo>
                      <a:pt x="77834" y="328437"/>
                    </a:moveTo>
                    <a:cubicBezTo>
                      <a:pt x="65239" y="329495"/>
                      <a:pt x="52963" y="333729"/>
                      <a:pt x="50846" y="340502"/>
                    </a:cubicBezTo>
                    <a:cubicBezTo>
                      <a:pt x="46613" y="354049"/>
                      <a:pt x="50846" y="372675"/>
                      <a:pt x="50846" y="386222"/>
                    </a:cubicBezTo>
                    <a:cubicBezTo>
                      <a:pt x="50846" y="386222"/>
                      <a:pt x="44073" y="417549"/>
                      <a:pt x="50846" y="421782"/>
                    </a:cubicBezTo>
                    <a:cubicBezTo>
                      <a:pt x="57619" y="426015"/>
                      <a:pt x="82173" y="426015"/>
                      <a:pt x="91486" y="411622"/>
                    </a:cubicBezTo>
                    <a:cubicBezTo>
                      <a:pt x="100799" y="397229"/>
                      <a:pt x="113499" y="347275"/>
                      <a:pt x="106726" y="335422"/>
                    </a:cubicBezTo>
                    <a:cubicBezTo>
                      <a:pt x="103340" y="329496"/>
                      <a:pt x="90428" y="327379"/>
                      <a:pt x="77834" y="328437"/>
                    </a:cubicBezTo>
                    <a:close/>
                    <a:moveTo>
                      <a:pt x="121966" y="142"/>
                    </a:moveTo>
                    <a:cubicBezTo>
                      <a:pt x="139746" y="4375"/>
                      <a:pt x="172766" y="90735"/>
                      <a:pt x="188006" y="132222"/>
                    </a:cubicBezTo>
                    <a:cubicBezTo>
                      <a:pt x="203246" y="173709"/>
                      <a:pt x="208326" y="212655"/>
                      <a:pt x="213406" y="249062"/>
                    </a:cubicBezTo>
                    <a:cubicBezTo>
                      <a:pt x="218486" y="285469"/>
                      <a:pt x="225259" y="315102"/>
                      <a:pt x="218486" y="350662"/>
                    </a:cubicBezTo>
                    <a:cubicBezTo>
                      <a:pt x="211713" y="386222"/>
                      <a:pt x="186313" y="438715"/>
                      <a:pt x="172766" y="462422"/>
                    </a:cubicBezTo>
                    <a:cubicBezTo>
                      <a:pt x="159219" y="486129"/>
                      <a:pt x="154139" y="490362"/>
                      <a:pt x="137206" y="492902"/>
                    </a:cubicBezTo>
                    <a:cubicBezTo>
                      <a:pt x="120273" y="495442"/>
                      <a:pt x="88946" y="483589"/>
                      <a:pt x="71166" y="477662"/>
                    </a:cubicBezTo>
                    <a:cubicBezTo>
                      <a:pt x="53386" y="471735"/>
                      <a:pt x="39839" y="466655"/>
                      <a:pt x="30526" y="457342"/>
                    </a:cubicBezTo>
                    <a:cubicBezTo>
                      <a:pt x="21213" y="448029"/>
                      <a:pt x="20366" y="428555"/>
                      <a:pt x="15286" y="421782"/>
                    </a:cubicBezTo>
                    <a:cubicBezTo>
                      <a:pt x="10206" y="415009"/>
                      <a:pt x="-801" y="425169"/>
                      <a:pt x="46" y="416702"/>
                    </a:cubicBezTo>
                    <a:cubicBezTo>
                      <a:pt x="893" y="408235"/>
                      <a:pt x="16133" y="391302"/>
                      <a:pt x="20366" y="370982"/>
                    </a:cubicBezTo>
                    <a:cubicBezTo>
                      <a:pt x="24599" y="350662"/>
                      <a:pt x="22059" y="316795"/>
                      <a:pt x="25446" y="294782"/>
                    </a:cubicBezTo>
                    <a:cubicBezTo>
                      <a:pt x="28833" y="272769"/>
                      <a:pt x="29679" y="266842"/>
                      <a:pt x="40686" y="238902"/>
                    </a:cubicBezTo>
                    <a:cubicBezTo>
                      <a:pt x="51693" y="210962"/>
                      <a:pt x="77939" y="166935"/>
                      <a:pt x="91486" y="127142"/>
                    </a:cubicBezTo>
                    <a:cubicBezTo>
                      <a:pt x="105033" y="87349"/>
                      <a:pt x="104186" y="-4091"/>
                      <a:pt x="121966" y="14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39"/>
              <p:cNvSpPr/>
              <p:nvPr/>
            </p:nvSpPr>
            <p:spPr>
              <a:xfrm>
                <a:off x="2019921" y="587921"/>
                <a:ext cx="342320" cy="748473"/>
              </a:xfrm>
              <a:custGeom>
                <a:rect b="b" l="l" r="r" t="t"/>
                <a:pathLst>
                  <a:path extrusionOk="0" h="748473" w="342320">
                    <a:moveTo>
                      <a:pt x="108599" y="748119"/>
                    </a:moveTo>
                    <a:cubicBezTo>
                      <a:pt x="133152" y="757432"/>
                      <a:pt x="147546" y="580479"/>
                      <a:pt x="154319" y="529679"/>
                    </a:cubicBezTo>
                    <a:cubicBezTo>
                      <a:pt x="161092" y="478879"/>
                      <a:pt x="148392" y="468719"/>
                      <a:pt x="149239" y="443319"/>
                    </a:cubicBezTo>
                    <a:cubicBezTo>
                      <a:pt x="150086" y="417919"/>
                      <a:pt x="154319" y="394212"/>
                      <a:pt x="159399" y="377279"/>
                    </a:cubicBezTo>
                    <a:cubicBezTo>
                      <a:pt x="164479" y="360346"/>
                      <a:pt x="171252" y="354419"/>
                      <a:pt x="179719" y="341719"/>
                    </a:cubicBezTo>
                    <a:cubicBezTo>
                      <a:pt x="188186" y="329019"/>
                      <a:pt x="201732" y="308699"/>
                      <a:pt x="210199" y="301079"/>
                    </a:cubicBezTo>
                    <a:cubicBezTo>
                      <a:pt x="218666" y="293459"/>
                      <a:pt x="219512" y="303619"/>
                      <a:pt x="230519" y="295999"/>
                    </a:cubicBezTo>
                    <a:cubicBezTo>
                      <a:pt x="241526" y="288379"/>
                      <a:pt x="263539" y="268059"/>
                      <a:pt x="276239" y="255359"/>
                    </a:cubicBezTo>
                    <a:cubicBezTo>
                      <a:pt x="288939" y="242659"/>
                      <a:pt x="296559" y="237579"/>
                      <a:pt x="306719" y="219799"/>
                    </a:cubicBezTo>
                    <a:cubicBezTo>
                      <a:pt x="316879" y="202019"/>
                      <a:pt x="331272" y="170692"/>
                      <a:pt x="337199" y="148679"/>
                    </a:cubicBezTo>
                    <a:cubicBezTo>
                      <a:pt x="343126" y="126666"/>
                      <a:pt x="342279" y="101266"/>
                      <a:pt x="342279" y="87719"/>
                    </a:cubicBezTo>
                    <a:cubicBezTo>
                      <a:pt x="342279" y="74172"/>
                      <a:pt x="342279" y="73326"/>
                      <a:pt x="337199" y="67399"/>
                    </a:cubicBezTo>
                    <a:cubicBezTo>
                      <a:pt x="332119" y="61472"/>
                      <a:pt x="321112" y="59779"/>
                      <a:pt x="311799" y="52159"/>
                    </a:cubicBezTo>
                    <a:cubicBezTo>
                      <a:pt x="302486" y="44539"/>
                      <a:pt x="289786" y="27606"/>
                      <a:pt x="281319" y="21679"/>
                    </a:cubicBezTo>
                    <a:cubicBezTo>
                      <a:pt x="272852" y="15752"/>
                      <a:pt x="270312" y="17446"/>
                      <a:pt x="260999" y="16599"/>
                    </a:cubicBezTo>
                    <a:cubicBezTo>
                      <a:pt x="251686" y="15752"/>
                      <a:pt x="243219" y="18292"/>
                      <a:pt x="225439" y="16599"/>
                    </a:cubicBezTo>
                    <a:cubicBezTo>
                      <a:pt x="207659" y="14906"/>
                      <a:pt x="172946" y="8979"/>
                      <a:pt x="154319" y="6439"/>
                    </a:cubicBezTo>
                    <a:cubicBezTo>
                      <a:pt x="135692" y="3899"/>
                      <a:pt x="123839" y="-2874"/>
                      <a:pt x="113679" y="1359"/>
                    </a:cubicBezTo>
                    <a:cubicBezTo>
                      <a:pt x="103519" y="5592"/>
                      <a:pt x="96746" y="20832"/>
                      <a:pt x="93359" y="31839"/>
                    </a:cubicBezTo>
                    <a:cubicBezTo>
                      <a:pt x="89972" y="42846"/>
                      <a:pt x="95899" y="52159"/>
                      <a:pt x="93359" y="67399"/>
                    </a:cubicBezTo>
                    <a:cubicBezTo>
                      <a:pt x="90819" y="82639"/>
                      <a:pt x="85739" y="106346"/>
                      <a:pt x="78119" y="123279"/>
                    </a:cubicBezTo>
                    <a:cubicBezTo>
                      <a:pt x="70499" y="140212"/>
                      <a:pt x="54412" y="145292"/>
                      <a:pt x="47639" y="168999"/>
                    </a:cubicBezTo>
                    <a:cubicBezTo>
                      <a:pt x="40866" y="192706"/>
                      <a:pt x="41712" y="240119"/>
                      <a:pt x="37479" y="265519"/>
                    </a:cubicBezTo>
                    <a:cubicBezTo>
                      <a:pt x="33246" y="290919"/>
                      <a:pt x="27319" y="299386"/>
                      <a:pt x="22239" y="321399"/>
                    </a:cubicBezTo>
                    <a:cubicBezTo>
                      <a:pt x="17159" y="343412"/>
                      <a:pt x="9539" y="372199"/>
                      <a:pt x="6999" y="397599"/>
                    </a:cubicBezTo>
                    <a:cubicBezTo>
                      <a:pt x="4459" y="422999"/>
                      <a:pt x="-7394" y="414532"/>
                      <a:pt x="6999" y="473799"/>
                    </a:cubicBezTo>
                    <a:cubicBezTo>
                      <a:pt x="21392" y="533066"/>
                      <a:pt x="84046" y="738806"/>
                      <a:pt x="108599" y="748119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39"/>
              <p:cNvSpPr/>
              <p:nvPr/>
            </p:nvSpPr>
            <p:spPr>
              <a:xfrm>
                <a:off x="2643475" y="1349662"/>
                <a:ext cx="523167" cy="762969"/>
              </a:xfrm>
              <a:custGeom>
                <a:rect b="b" l="l" r="r" t="t"/>
                <a:pathLst>
                  <a:path extrusionOk="0" h="762969" w="523167">
                    <a:moveTo>
                      <a:pt x="17663" y="221230"/>
                    </a:moveTo>
                    <a:cubicBezTo>
                      <a:pt x="10825" y="245165"/>
                      <a:pt x="1056" y="249561"/>
                      <a:pt x="79" y="268123"/>
                    </a:cubicBezTo>
                    <a:cubicBezTo>
                      <a:pt x="-898" y="286685"/>
                      <a:pt x="7406" y="315504"/>
                      <a:pt x="11802" y="332600"/>
                    </a:cubicBezTo>
                    <a:cubicBezTo>
                      <a:pt x="16198" y="349696"/>
                      <a:pt x="18641" y="361908"/>
                      <a:pt x="26456" y="370700"/>
                    </a:cubicBezTo>
                    <a:cubicBezTo>
                      <a:pt x="34271" y="379492"/>
                      <a:pt x="51856" y="375095"/>
                      <a:pt x="58694" y="385353"/>
                    </a:cubicBezTo>
                    <a:cubicBezTo>
                      <a:pt x="65533" y="395611"/>
                      <a:pt x="63091" y="415638"/>
                      <a:pt x="67487" y="432246"/>
                    </a:cubicBezTo>
                    <a:cubicBezTo>
                      <a:pt x="71883" y="448854"/>
                      <a:pt x="78233" y="469858"/>
                      <a:pt x="85071" y="485000"/>
                    </a:cubicBezTo>
                    <a:cubicBezTo>
                      <a:pt x="91909" y="500142"/>
                      <a:pt x="105586" y="512354"/>
                      <a:pt x="108517" y="523100"/>
                    </a:cubicBezTo>
                    <a:cubicBezTo>
                      <a:pt x="111448" y="533846"/>
                      <a:pt x="97283" y="523588"/>
                      <a:pt x="102656" y="549476"/>
                    </a:cubicBezTo>
                    <a:cubicBezTo>
                      <a:pt x="108029" y="575364"/>
                      <a:pt x="116333" y="643261"/>
                      <a:pt x="140756" y="678430"/>
                    </a:cubicBezTo>
                    <a:cubicBezTo>
                      <a:pt x="165179" y="713599"/>
                      <a:pt x="214025" y="751211"/>
                      <a:pt x="249194" y="760492"/>
                    </a:cubicBezTo>
                    <a:cubicBezTo>
                      <a:pt x="284363" y="769773"/>
                      <a:pt x="325882" y="751211"/>
                      <a:pt x="351771" y="734115"/>
                    </a:cubicBezTo>
                    <a:cubicBezTo>
                      <a:pt x="377660" y="717019"/>
                      <a:pt x="397687" y="679896"/>
                      <a:pt x="404525" y="657915"/>
                    </a:cubicBezTo>
                    <a:cubicBezTo>
                      <a:pt x="411364" y="635934"/>
                      <a:pt x="395244" y="617372"/>
                      <a:pt x="392802" y="602230"/>
                    </a:cubicBezTo>
                    <a:cubicBezTo>
                      <a:pt x="390360" y="587088"/>
                      <a:pt x="387917" y="581226"/>
                      <a:pt x="389871" y="567061"/>
                    </a:cubicBezTo>
                    <a:cubicBezTo>
                      <a:pt x="391825" y="552896"/>
                      <a:pt x="397198" y="534823"/>
                      <a:pt x="404525" y="517238"/>
                    </a:cubicBezTo>
                    <a:cubicBezTo>
                      <a:pt x="411852" y="499653"/>
                      <a:pt x="425529" y="478649"/>
                      <a:pt x="433833" y="461553"/>
                    </a:cubicBezTo>
                    <a:cubicBezTo>
                      <a:pt x="442137" y="444457"/>
                      <a:pt x="449952" y="428826"/>
                      <a:pt x="454348" y="414661"/>
                    </a:cubicBezTo>
                    <a:cubicBezTo>
                      <a:pt x="458744" y="400496"/>
                      <a:pt x="455814" y="382422"/>
                      <a:pt x="460210" y="376561"/>
                    </a:cubicBezTo>
                    <a:cubicBezTo>
                      <a:pt x="464606" y="370700"/>
                      <a:pt x="473887" y="383400"/>
                      <a:pt x="480725" y="379492"/>
                    </a:cubicBezTo>
                    <a:cubicBezTo>
                      <a:pt x="487563" y="375584"/>
                      <a:pt x="494401" y="366792"/>
                      <a:pt x="501240" y="353115"/>
                    </a:cubicBezTo>
                    <a:cubicBezTo>
                      <a:pt x="508079" y="339438"/>
                      <a:pt x="518825" y="316480"/>
                      <a:pt x="521756" y="297430"/>
                    </a:cubicBezTo>
                    <a:cubicBezTo>
                      <a:pt x="524687" y="278380"/>
                      <a:pt x="522733" y="254446"/>
                      <a:pt x="518825" y="238815"/>
                    </a:cubicBezTo>
                    <a:cubicBezTo>
                      <a:pt x="514917" y="223184"/>
                      <a:pt x="503195" y="209019"/>
                      <a:pt x="498310" y="203646"/>
                    </a:cubicBezTo>
                    <a:cubicBezTo>
                      <a:pt x="493425" y="198273"/>
                      <a:pt x="498309" y="216834"/>
                      <a:pt x="489517" y="206576"/>
                    </a:cubicBezTo>
                    <a:cubicBezTo>
                      <a:pt x="480725" y="196318"/>
                      <a:pt x="452883" y="163104"/>
                      <a:pt x="445556" y="142100"/>
                    </a:cubicBezTo>
                    <a:cubicBezTo>
                      <a:pt x="438229" y="121096"/>
                      <a:pt x="458256" y="100091"/>
                      <a:pt x="445556" y="80553"/>
                    </a:cubicBezTo>
                    <a:cubicBezTo>
                      <a:pt x="432856" y="61014"/>
                      <a:pt x="408433" y="38057"/>
                      <a:pt x="369356" y="24869"/>
                    </a:cubicBezTo>
                    <a:cubicBezTo>
                      <a:pt x="330279" y="11681"/>
                      <a:pt x="258963" y="2888"/>
                      <a:pt x="211094" y="1423"/>
                    </a:cubicBezTo>
                    <a:cubicBezTo>
                      <a:pt x="163225" y="-43"/>
                      <a:pt x="110471" y="-4439"/>
                      <a:pt x="82140" y="16076"/>
                    </a:cubicBezTo>
                    <a:cubicBezTo>
                      <a:pt x="53809" y="36591"/>
                      <a:pt x="51368" y="95207"/>
                      <a:pt x="41110" y="124515"/>
                    </a:cubicBezTo>
                    <a:cubicBezTo>
                      <a:pt x="30852" y="153823"/>
                      <a:pt x="24501" y="197295"/>
                      <a:pt x="17663" y="22123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39"/>
              <p:cNvSpPr/>
              <p:nvPr/>
            </p:nvSpPr>
            <p:spPr>
              <a:xfrm>
                <a:off x="2637394" y="1199203"/>
                <a:ext cx="516208" cy="478107"/>
              </a:xfrm>
              <a:custGeom>
                <a:rect b="b" l="l" r="r" t="t"/>
                <a:pathLst>
                  <a:path extrusionOk="0" h="478107" w="516208">
                    <a:moveTo>
                      <a:pt x="50121" y="477197"/>
                    </a:moveTo>
                    <a:cubicBezTo>
                      <a:pt x="43283" y="469382"/>
                      <a:pt x="33025" y="393670"/>
                      <a:pt x="26675" y="371689"/>
                    </a:cubicBezTo>
                    <a:cubicBezTo>
                      <a:pt x="20325" y="349708"/>
                      <a:pt x="16417" y="355081"/>
                      <a:pt x="12021" y="345312"/>
                    </a:cubicBezTo>
                    <a:cubicBezTo>
                      <a:pt x="7625" y="335543"/>
                      <a:pt x="1763" y="324308"/>
                      <a:pt x="298" y="313074"/>
                    </a:cubicBezTo>
                    <a:cubicBezTo>
                      <a:pt x="-1167" y="301840"/>
                      <a:pt x="3229" y="291582"/>
                      <a:pt x="3229" y="277905"/>
                    </a:cubicBezTo>
                    <a:cubicBezTo>
                      <a:pt x="3229" y="264228"/>
                      <a:pt x="-191" y="246643"/>
                      <a:pt x="298" y="231012"/>
                    </a:cubicBezTo>
                    <a:cubicBezTo>
                      <a:pt x="786" y="215381"/>
                      <a:pt x="2252" y="200239"/>
                      <a:pt x="6160" y="184120"/>
                    </a:cubicBezTo>
                    <a:cubicBezTo>
                      <a:pt x="10068" y="168001"/>
                      <a:pt x="13975" y="149928"/>
                      <a:pt x="23744" y="134297"/>
                    </a:cubicBezTo>
                    <a:cubicBezTo>
                      <a:pt x="33513" y="118666"/>
                      <a:pt x="51587" y="104012"/>
                      <a:pt x="64775" y="90335"/>
                    </a:cubicBezTo>
                    <a:cubicBezTo>
                      <a:pt x="77964" y="76658"/>
                      <a:pt x="83825" y="62981"/>
                      <a:pt x="102875" y="52235"/>
                    </a:cubicBezTo>
                    <a:cubicBezTo>
                      <a:pt x="121925" y="41489"/>
                      <a:pt x="160513" y="34163"/>
                      <a:pt x="179075" y="25859"/>
                    </a:cubicBezTo>
                    <a:cubicBezTo>
                      <a:pt x="197637" y="17555"/>
                      <a:pt x="197148" y="6320"/>
                      <a:pt x="214244" y="2412"/>
                    </a:cubicBezTo>
                    <a:cubicBezTo>
                      <a:pt x="231340" y="-1496"/>
                      <a:pt x="257717" y="-30"/>
                      <a:pt x="281652" y="2412"/>
                    </a:cubicBezTo>
                    <a:cubicBezTo>
                      <a:pt x="305587" y="4854"/>
                      <a:pt x="337825" y="8762"/>
                      <a:pt x="357852" y="17066"/>
                    </a:cubicBezTo>
                    <a:cubicBezTo>
                      <a:pt x="377879" y="25370"/>
                      <a:pt x="385695" y="41489"/>
                      <a:pt x="401814" y="52235"/>
                    </a:cubicBezTo>
                    <a:cubicBezTo>
                      <a:pt x="417933" y="62981"/>
                      <a:pt x="438449" y="66889"/>
                      <a:pt x="454568" y="81543"/>
                    </a:cubicBezTo>
                    <a:cubicBezTo>
                      <a:pt x="470687" y="96197"/>
                      <a:pt x="489737" y="119155"/>
                      <a:pt x="498529" y="140159"/>
                    </a:cubicBezTo>
                    <a:cubicBezTo>
                      <a:pt x="507321" y="161163"/>
                      <a:pt x="504390" y="186562"/>
                      <a:pt x="507321" y="207566"/>
                    </a:cubicBezTo>
                    <a:cubicBezTo>
                      <a:pt x="510252" y="228570"/>
                      <a:pt x="517091" y="246644"/>
                      <a:pt x="516114" y="266182"/>
                    </a:cubicBezTo>
                    <a:cubicBezTo>
                      <a:pt x="515137" y="285720"/>
                      <a:pt x="504879" y="310143"/>
                      <a:pt x="501460" y="324797"/>
                    </a:cubicBezTo>
                    <a:cubicBezTo>
                      <a:pt x="498041" y="339451"/>
                      <a:pt x="497552" y="340917"/>
                      <a:pt x="495598" y="354105"/>
                    </a:cubicBezTo>
                    <a:cubicBezTo>
                      <a:pt x="493644" y="367293"/>
                      <a:pt x="493156" y="388786"/>
                      <a:pt x="489737" y="403928"/>
                    </a:cubicBezTo>
                    <a:cubicBezTo>
                      <a:pt x="486318" y="419070"/>
                      <a:pt x="480456" y="448867"/>
                      <a:pt x="475083" y="444959"/>
                    </a:cubicBezTo>
                    <a:cubicBezTo>
                      <a:pt x="469710" y="441051"/>
                      <a:pt x="461894" y="396113"/>
                      <a:pt x="457498" y="380482"/>
                    </a:cubicBezTo>
                    <a:cubicBezTo>
                      <a:pt x="453102" y="364851"/>
                      <a:pt x="454567" y="363874"/>
                      <a:pt x="448706" y="351174"/>
                    </a:cubicBezTo>
                    <a:cubicBezTo>
                      <a:pt x="442845" y="338474"/>
                      <a:pt x="427214" y="321378"/>
                      <a:pt x="422329" y="304282"/>
                    </a:cubicBezTo>
                    <a:cubicBezTo>
                      <a:pt x="417444" y="287186"/>
                      <a:pt x="426236" y="261785"/>
                      <a:pt x="419398" y="248597"/>
                    </a:cubicBezTo>
                    <a:cubicBezTo>
                      <a:pt x="412560" y="235409"/>
                      <a:pt x="391556" y="227593"/>
                      <a:pt x="381298" y="225151"/>
                    </a:cubicBezTo>
                    <a:cubicBezTo>
                      <a:pt x="371040" y="222709"/>
                      <a:pt x="367621" y="235408"/>
                      <a:pt x="357852" y="233943"/>
                    </a:cubicBezTo>
                    <a:cubicBezTo>
                      <a:pt x="348083" y="232478"/>
                      <a:pt x="335871" y="217336"/>
                      <a:pt x="322683" y="216359"/>
                    </a:cubicBezTo>
                    <a:cubicBezTo>
                      <a:pt x="309495" y="215382"/>
                      <a:pt x="290933" y="224663"/>
                      <a:pt x="278721" y="228082"/>
                    </a:cubicBezTo>
                    <a:cubicBezTo>
                      <a:pt x="266509" y="231501"/>
                      <a:pt x="262602" y="236386"/>
                      <a:pt x="249414" y="236874"/>
                    </a:cubicBezTo>
                    <a:cubicBezTo>
                      <a:pt x="236226" y="237362"/>
                      <a:pt x="217176" y="230035"/>
                      <a:pt x="199591" y="231012"/>
                    </a:cubicBezTo>
                    <a:cubicBezTo>
                      <a:pt x="182006" y="231989"/>
                      <a:pt x="158560" y="240293"/>
                      <a:pt x="143906" y="242735"/>
                    </a:cubicBezTo>
                    <a:cubicBezTo>
                      <a:pt x="129252" y="245177"/>
                      <a:pt x="119972" y="242735"/>
                      <a:pt x="111668" y="245666"/>
                    </a:cubicBezTo>
                    <a:cubicBezTo>
                      <a:pt x="103364" y="248597"/>
                      <a:pt x="97991" y="250551"/>
                      <a:pt x="94083" y="260320"/>
                    </a:cubicBezTo>
                    <a:cubicBezTo>
                      <a:pt x="90175" y="270089"/>
                      <a:pt x="92617" y="292071"/>
                      <a:pt x="88221" y="304282"/>
                    </a:cubicBezTo>
                    <a:cubicBezTo>
                      <a:pt x="83825" y="316493"/>
                      <a:pt x="71125" y="314539"/>
                      <a:pt x="67706" y="333589"/>
                    </a:cubicBezTo>
                    <a:cubicBezTo>
                      <a:pt x="64287" y="352639"/>
                      <a:pt x="69171" y="396601"/>
                      <a:pt x="67706" y="418582"/>
                    </a:cubicBezTo>
                    <a:cubicBezTo>
                      <a:pt x="66241" y="440563"/>
                      <a:pt x="56959" y="485012"/>
                      <a:pt x="50121" y="47719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39"/>
              <p:cNvSpPr/>
              <p:nvPr/>
            </p:nvSpPr>
            <p:spPr>
              <a:xfrm>
                <a:off x="2460680" y="1873253"/>
                <a:ext cx="902625" cy="1510983"/>
              </a:xfrm>
              <a:custGeom>
                <a:rect b="b" l="l" r="r" t="t"/>
                <a:pathLst>
                  <a:path extrusionOk="0" h="1510983" w="902625">
                    <a:moveTo>
                      <a:pt x="285568" y="1267"/>
                    </a:moveTo>
                    <a:cubicBezTo>
                      <a:pt x="293696" y="5839"/>
                      <a:pt x="283536" y="49019"/>
                      <a:pt x="294712" y="68323"/>
                    </a:cubicBezTo>
                    <a:cubicBezTo>
                      <a:pt x="305888" y="87627"/>
                      <a:pt x="333320" y="99819"/>
                      <a:pt x="352624" y="117091"/>
                    </a:cubicBezTo>
                    <a:cubicBezTo>
                      <a:pt x="371928" y="134363"/>
                      <a:pt x="392248" y="160779"/>
                      <a:pt x="410536" y="171955"/>
                    </a:cubicBezTo>
                    <a:cubicBezTo>
                      <a:pt x="428824" y="183131"/>
                      <a:pt x="442540" y="187703"/>
                      <a:pt x="462352" y="184147"/>
                    </a:cubicBezTo>
                    <a:cubicBezTo>
                      <a:pt x="482164" y="180591"/>
                      <a:pt x="509088" y="163827"/>
                      <a:pt x="529408" y="150619"/>
                    </a:cubicBezTo>
                    <a:cubicBezTo>
                      <a:pt x="549728" y="137411"/>
                      <a:pt x="573604" y="116075"/>
                      <a:pt x="584272" y="104899"/>
                    </a:cubicBezTo>
                    <a:cubicBezTo>
                      <a:pt x="594940" y="93723"/>
                      <a:pt x="593924" y="90167"/>
                      <a:pt x="593416" y="83563"/>
                    </a:cubicBezTo>
                    <a:cubicBezTo>
                      <a:pt x="592908" y="76959"/>
                      <a:pt x="578684" y="62227"/>
                      <a:pt x="581224" y="65275"/>
                    </a:cubicBezTo>
                    <a:cubicBezTo>
                      <a:pt x="583764" y="68323"/>
                      <a:pt x="604084" y="89659"/>
                      <a:pt x="608656" y="101851"/>
                    </a:cubicBezTo>
                    <a:cubicBezTo>
                      <a:pt x="613228" y="114043"/>
                      <a:pt x="609164" y="126235"/>
                      <a:pt x="608656" y="138427"/>
                    </a:cubicBezTo>
                    <a:cubicBezTo>
                      <a:pt x="608148" y="150619"/>
                      <a:pt x="597988" y="161795"/>
                      <a:pt x="605608" y="175003"/>
                    </a:cubicBezTo>
                    <a:cubicBezTo>
                      <a:pt x="613228" y="188211"/>
                      <a:pt x="628468" y="179067"/>
                      <a:pt x="654376" y="217675"/>
                    </a:cubicBezTo>
                    <a:cubicBezTo>
                      <a:pt x="680284" y="256283"/>
                      <a:pt x="741244" y="303527"/>
                      <a:pt x="761056" y="406651"/>
                    </a:cubicBezTo>
                    <a:cubicBezTo>
                      <a:pt x="780868" y="509775"/>
                      <a:pt x="756484" y="701799"/>
                      <a:pt x="773248" y="836419"/>
                    </a:cubicBezTo>
                    <a:cubicBezTo>
                      <a:pt x="790012" y="971039"/>
                      <a:pt x="840304" y="1120899"/>
                      <a:pt x="861640" y="1214371"/>
                    </a:cubicBezTo>
                    <a:cubicBezTo>
                      <a:pt x="882976" y="1307843"/>
                      <a:pt x="908884" y="1361691"/>
                      <a:pt x="901264" y="1397251"/>
                    </a:cubicBezTo>
                    <a:cubicBezTo>
                      <a:pt x="893644" y="1432811"/>
                      <a:pt x="842336" y="1421127"/>
                      <a:pt x="815920" y="1427731"/>
                    </a:cubicBezTo>
                    <a:cubicBezTo>
                      <a:pt x="789504" y="1434335"/>
                      <a:pt x="765120" y="1435859"/>
                      <a:pt x="742768" y="1436875"/>
                    </a:cubicBezTo>
                    <a:cubicBezTo>
                      <a:pt x="720416" y="1437891"/>
                      <a:pt x="712288" y="1429763"/>
                      <a:pt x="681808" y="1433827"/>
                    </a:cubicBezTo>
                    <a:cubicBezTo>
                      <a:pt x="651328" y="1437891"/>
                      <a:pt x="559888" y="1461259"/>
                      <a:pt x="559888" y="1461259"/>
                    </a:cubicBezTo>
                    <a:lnTo>
                      <a:pt x="434920" y="1491739"/>
                    </a:lnTo>
                    <a:cubicBezTo>
                      <a:pt x="400884" y="1499359"/>
                      <a:pt x="389708" y="1503931"/>
                      <a:pt x="355672" y="1506979"/>
                    </a:cubicBezTo>
                    <a:cubicBezTo>
                      <a:pt x="321636" y="1510027"/>
                      <a:pt x="267788" y="1510027"/>
                      <a:pt x="230704" y="1510027"/>
                    </a:cubicBezTo>
                    <a:cubicBezTo>
                      <a:pt x="193620" y="1510027"/>
                      <a:pt x="169236" y="1513583"/>
                      <a:pt x="133168" y="1506979"/>
                    </a:cubicBezTo>
                    <a:cubicBezTo>
                      <a:pt x="97100" y="1500375"/>
                      <a:pt x="35632" y="1522219"/>
                      <a:pt x="14296" y="1470403"/>
                    </a:cubicBezTo>
                    <a:cubicBezTo>
                      <a:pt x="-7040" y="1418587"/>
                      <a:pt x="580" y="1324099"/>
                      <a:pt x="5152" y="1196083"/>
                    </a:cubicBezTo>
                    <a:cubicBezTo>
                      <a:pt x="9724" y="1068067"/>
                      <a:pt x="18360" y="863851"/>
                      <a:pt x="41728" y="702307"/>
                    </a:cubicBezTo>
                    <a:cubicBezTo>
                      <a:pt x="65096" y="540763"/>
                      <a:pt x="111324" y="337055"/>
                      <a:pt x="145360" y="226819"/>
                    </a:cubicBezTo>
                    <a:cubicBezTo>
                      <a:pt x="179396" y="116583"/>
                      <a:pt x="222068" y="78483"/>
                      <a:pt x="245944" y="40891"/>
                    </a:cubicBezTo>
                    <a:cubicBezTo>
                      <a:pt x="269820" y="3299"/>
                      <a:pt x="277440" y="-3305"/>
                      <a:pt x="285568" y="126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39"/>
              <p:cNvSpPr/>
              <p:nvPr/>
            </p:nvSpPr>
            <p:spPr>
              <a:xfrm>
                <a:off x="2823398" y="2045097"/>
                <a:ext cx="372325" cy="1206936"/>
              </a:xfrm>
              <a:custGeom>
                <a:rect b="b" l="l" r="r" t="t"/>
                <a:pathLst>
                  <a:path extrusionOk="0" h="1206936" w="372325">
                    <a:moveTo>
                      <a:pt x="60010" y="111"/>
                    </a:moveTo>
                    <a:cubicBezTo>
                      <a:pt x="37658" y="2143"/>
                      <a:pt x="9718" y="29575"/>
                      <a:pt x="2098" y="42783"/>
                    </a:cubicBezTo>
                    <a:cubicBezTo>
                      <a:pt x="-5522" y="55991"/>
                      <a:pt x="9718" y="70215"/>
                      <a:pt x="14290" y="79359"/>
                    </a:cubicBezTo>
                    <a:cubicBezTo>
                      <a:pt x="18862" y="88503"/>
                      <a:pt x="24450" y="90535"/>
                      <a:pt x="29530" y="97647"/>
                    </a:cubicBezTo>
                    <a:cubicBezTo>
                      <a:pt x="34610" y="104759"/>
                      <a:pt x="44770" y="109839"/>
                      <a:pt x="44770" y="122031"/>
                    </a:cubicBezTo>
                    <a:cubicBezTo>
                      <a:pt x="44770" y="134223"/>
                      <a:pt x="31562" y="147939"/>
                      <a:pt x="29530" y="170799"/>
                    </a:cubicBezTo>
                    <a:cubicBezTo>
                      <a:pt x="27498" y="193659"/>
                      <a:pt x="29022" y="222107"/>
                      <a:pt x="32578" y="259191"/>
                    </a:cubicBezTo>
                    <a:cubicBezTo>
                      <a:pt x="36134" y="296275"/>
                      <a:pt x="34102" y="282051"/>
                      <a:pt x="50866" y="393303"/>
                    </a:cubicBezTo>
                    <a:cubicBezTo>
                      <a:pt x="67630" y="504555"/>
                      <a:pt x="113858" y="809355"/>
                      <a:pt x="133162" y="926703"/>
                    </a:cubicBezTo>
                    <a:cubicBezTo>
                      <a:pt x="152466" y="1044051"/>
                      <a:pt x="159070" y="1064371"/>
                      <a:pt x="166690" y="1097391"/>
                    </a:cubicBezTo>
                    <a:cubicBezTo>
                      <a:pt x="174310" y="1130411"/>
                      <a:pt x="168722" y="1114663"/>
                      <a:pt x="178882" y="1124823"/>
                    </a:cubicBezTo>
                    <a:cubicBezTo>
                      <a:pt x="189042" y="1134983"/>
                      <a:pt x="207838" y="1145651"/>
                      <a:pt x="227650" y="1158351"/>
                    </a:cubicBezTo>
                    <a:cubicBezTo>
                      <a:pt x="247462" y="1171051"/>
                      <a:pt x="283022" y="1195435"/>
                      <a:pt x="297754" y="1201023"/>
                    </a:cubicBezTo>
                    <a:cubicBezTo>
                      <a:pt x="312486" y="1206611"/>
                      <a:pt x="304358" y="1214231"/>
                      <a:pt x="316042" y="1191879"/>
                    </a:cubicBezTo>
                    <a:cubicBezTo>
                      <a:pt x="327726" y="1169527"/>
                      <a:pt x="359222" y="1092819"/>
                      <a:pt x="367858" y="1066911"/>
                    </a:cubicBezTo>
                    <a:cubicBezTo>
                      <a:pt x="376494" y="1041003"/>
                      <a:pt x="370398" y="1049131"/>
                      <a:pt x="367858" y="1036431"/>
                    </a:cubicBezTo>
                    <a:cubicBezTo>
                      <a:pt x="365318" y="1023731"/>
                      <a:pt x="362778" y="1028303"/>
                      <a:pt x="352618" y="990711"/>
                    </a:cubicBezTo>
                    <a:cubicBezTo>
                      <a:pt x="342458" y="953119"/>
                      <a:pt x="327218" y="899779"/>
                      <a:pt x="306898" y="810879"/>
                    </a:cubicBezTo>
                    <a:cubicBezTo>
                      <a:pt x="286578" y="721979"/>
                      <a:pt x="250510" y="544179"/>
                      <a:pt x="230698" y="457311"/>
                    </a:cubicBezTo>
                    <a:cubicBezTo>
                      <a:pt x="210886" y="370443"/>
                      <a:pt x="198694" y="330819"/>
                      <a:pt x="188026" y="289671"/>
                    </a:cubicBezTo>
                    <a:cubicBezTo>
                      <a:pt x="177358" y="248523"/>
                      <a:pt x="174310" y="229727"/>
                      <a:pt x="166690" y="210423"/>
                    </a:cubicBezTo>
                    <a:cubicBezTo>
                      <a:pt x="159070" y="191119"/>
                      <a:pt x="149418" y="187055"/>
                      <a:pt x="142306" y="173847"/>
                    </a:cubicBezTo>
                    <a:cubicBezTo>
                      <a:pt x="135194" y="160639"/>
                      <a:pt x="128082" y="143367"/>
                      <a:pt x="124018" y="131175"/>
                    </a:cubicBezTo>
                    <a:cubicBezTo>
                      <a:pt x="119954" y="118983"/>
                      <a:pt x="113858" y="108823"/>
                      <a:pt x="117922" y="100695"/>
                    </a:cubicBezTo>
                    <a:cubicBezTo>
                      <a:pt x="121986" y="92567"/>
                      <a:pt x="142306" y="90027"/>
                      <a:pt x="148402" y="82407"/>
                    </a:cubicBezTo>
                    <a:cubicBezTo>
                      <a:pt x="154498" y="74787"/>
                      <a:pt x="156530" y="63611"/>
                      <a:pt x="154498" y="54975"/>
                    </a:cubicBezTo>
                    <a:cubicBezTo>
                      <a:pt x="152466" y="46339"/>
                      <a:pt x="144846" y="36687"/>
                      <a:pt x="136210" y="30591"/>
                    </a:cubicBezTo>
                    <a:cubicBezTo>
                      <a:pt x="127574" y="24495"/>
                      <a:pt x="82362" y="-1921"/>
                      <a:pt x="60010" y="111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39"/>
              <p:cNvSpPr/>
              <p:nvPr/>
            </p:nvSpPr>
            <p:spPr>
              <a:xfrm>
                <a:off x="3067836" y="1975406"/>
                <a:ext cx="501695" cy="1929431"/>
              </a:xfrm>
              <a:custGeom>
                <a:rect b="b" l="l" r="r" t="t"/>
                <a:pathLst>
                  <a:path extrusionOk="0" h="1929431" w="501695">
                    <a:moveTo>
                      <a:pt x="217" y="1783"/>
                    </a:moveTo>
                    <a:cubicBezTo>
                      <a:pt x="2891" y="-11585"/>
                      <a:pt x="28290" y="53920"/>
                      <a:pt x="44332" y="73973"/>
                    </a:cubicBezTo>
                    <a:cubicBezTo>
                      <a:pt x="60374" y="94026"/>
                      <a:pt x="71069" y="108731"/>
                      <a:pt x="96469" y="122099"/>
                    </a:cubicBezTo>
                    <a:cubicBezTo>
                      <a:pt x="121869" y="135467"/>
                      <a:pt x="159969" y="134799"/>
                      <a:pt x="196732" y="154183"/>
                    </a:cubicBezTo>
                    <a:cubicBezTo>
                      <a:pt x="233495" y="173567"/>
                      <a:pt x="290980" y="219021"/>
                      <a:pt x="317048" y="238405"/>
                    </a:cubicBezTo>
                    <a:cubicBezTo>
                      <a:pt x="343116" y="257789"/>
                      <a:pt x="345122" y="250437"/>
                      <a:pt x="353143" y="270489"/>
                    </a:cubicBezTo>
                    <a:cubicBezTo>
                      <a:pt x="361164" y="290541"/>
                      <a:pt x="362501" y="335994"/>
                      <a:pt x="365175" y="358720"/>
                    </a:cubicBezTo>
                    <a:cubicBezTo>
                      <a:pt x="367849" y="381446"/>
                      <a:pt x="368517" y="390805"/>
                      <a:pt x="369185" y="406847"/>
                    </a:cubicBezTo>
                    <a:cubicBezTo>
                      <a:pt x="369853" y="422889"/>
                      <a:pt x="367180" y="434921"/>
                      <a:pt x="369185" y="454973"/>
                    </a:cubicBezTo>
                    <a:cubicBezTo>
                      <a:pt x="371190" y="475025"/>
                      <a:pt x="375870" y="506441"/>
                      <a:pt x="381217" y="527162"/>
                    </a:cubicBezTo>
                    <a:cubicBezTo>
                      <a:pt x="386564" y="547883"/>
                      <a:pt x="398595" y="561920"/>
                      <a:pt x="401269" y="579299"/>
                    </a:cubicBezTo>
                    <a:cubicBezTo>
                      <a:pt x="403943" y="596678"/>
                      <a:pt x="395922" y="610047"/>
                      <a:pt x="397259" y="631436"/>
                    </a:cubicBezTo>
                    <a:cubicBezTo>
                      <a:pt x="398596" y="652825"/>
                      <a:pt x="403274" y="670873"/>
                      <a:pt x="409290" y="707636"/>
                    </a:cubicBezTo>
                    <a:cubicBezTo>
                      <a:pt x="415306" y="744399"/>
                      <a:pt x="426669" y="799878"/>
                      <a:pt x="433353" y="852015"/>
                    </a:cubicBezTo>
                    <a:cubicBezTo>
                      <a:pt x="440037" y="904152"/>
                      <a:pt x="444717" y="985699"/>
                      <a:pt x="449396" y="1020457"/>
                    </a:cubicBezTo>
                    <a:cubicBezTo>
                      <a:pt x="454075" y="1055215"/>
                      <a:pt x="458085" y="1048530"/>
                      <a:pt x="461427" y="1060562"/>
                    </a:cubicBezTo>
                    <a:cubicBezTo>
                      <a:pt x="464769" y="1072594"/>
                      <a:pt x="467443" y="1065910"/>
                      <a:pt x="469448" y="1092647"/>
                    </a:cubicBezTo>
                    <a:cubicBezTo>
                      <a:pt x="471453" y="1119384"/>
                      <a:pt x="470117" y="1169515"/>
                      <a:pt x="473459" y="1220983"/>
                    </a:cubicBezTo>
                    <a:cubicBezTo>
                      <a:pt x="476801" y="1272451"/>
                      <a:pt x="486159" y="1347315"/>
                      <a:pt x="489501" y="1401457"/>
                    </a:cubicBezTo>
                    <a:cubicBezTo>
                      <a:pt x="492843" y="1455599"/>
                      <a:pt x="491506" y="1495036"/>
                      <a:pt x="493511" y="1545836"/>
                    </a:cubicBezTo>
                    <a:cubicBezTo>
                      <a:pt x="495516" y="1596636"/>
                      <a:pt x="501532" y="1664147"/>
                      <a:pt x="501532" y="1706257"/>
                    </a:cubicBezTo>
                    <a:cubicBezTo>
                      <a:pt x="501532" y="1748367"/>
                      <a:pt x="503537" y="1785799"/>
                      <a:pt x="493511" y="1798499"/>
                    </a:cubicBezTo>
                    <a:cubicBezTo>
                      <a:pt x="483485" y="1811199"/>
                      <a:pt x="462096" y="1785131"/>
                      <a:pt x="441375" y="1782457"/>
                    </a:cubicBezTo>
                    <a:cubicBezTo>
                      <a:pt x="420654" y="1779783"/>
                      <a:pt x="385227" y="1767083"/>
                      <a:pt x="369185" y="1782457"/>
                    </a:cubicBezTo>
                    <a:cubicBezTo>
                      <a:pt x="353143" y="1797831"/>
                      <a:pt x="363169" y="1850636"/>
                      <a:pt x="345122" y="1874699"/>
                    </a:cubicBezTo>
                    <a:cubicBezTo>
                      <a:pt x="327075" y="1898762"/>
                      <a:pt x="271596" y="1940204"/>
                      <a:pt x="260901" y="1926836"/>
                    </a:cubicBezTo>
                    <a:cubicBezTo>
                      <a:pt x="250206" y="1913468"/>
                      <a:pt x="275606" y="1833257"/>
                      <a:pt x="280953" y="1794489"/>
                    </a:cubicBezTo>
                    <a:cubicBezTo>
                      <a:pt x="286300" y="1755721"/>
                      <a:pt x="295659" y="1723636"/>
                      <a:pt x="292985" y="1694226"/>
                    </a:cubicBezTo>
                    <a:cubicBezTo>
                      <a:pt x="290311" y="1664816"/>
                      <a:pt x="270258" y="1655458"/>
                      <a:pt x="264911" y="1618026"/>
                    </a:cubicBezTo>
                    <a:cubicBezTo>
                      <a:pt x="259564" y="1580594"/>
                      <a:pt x="268922" y="1520436"/>
                      <a:pt x="260901" y="1469636"/>
                    </a:cubicBezTo>
                    <a:cubicBezTo>
                      <a:pt x="252880" y="1418836"/>
                      <a:pt x="233495" y="1376057"/>
                      <a:pt x="216785" y="1313226"/>
                    </a:cubicBezTo>
                    <a:cubicBezTo>
                      <a:pt x="200075" y="1250395"/>
                      <a:pt x="176012" y="1152805"/>
                      <a:pt x="160638" y="1092647"/>
                    </a:cubicBezTo>
                    <a:cubicBezTo>
                      <a:pt x="145264" y="1032489"/>
                      <a:pt x="132564" y="1023799"/>
                      <a:pt x="124543" y="952278"/>
                    </a:cubicBezTo>
                    <a:cubicBezTo>
                      <a:pt x="116522" y="880757"/>
                      <a:pt x="125211" y="766457"/>
                      <a:pt x="112511" y="663520"/>
                    </a:cubicBezTo>
                    <a:cubicBezTo>
                      <a:pt x="99811" y="560583"/>
                      <a:pt x="62380" y="419546"/>
                      <a:pt x="48343" y="334657"/>
                    </a:cubicBezTo>
                    <a:cubicBezTo>
                      <a:pt x="34306" y="249768"/>
                      <a:pt x="36311" y="208993"/>
                      <a:pt x="28290" y="154183"/>
                    </a:cubicBezTo>
                    <a:cubicBezTo>
                      <a:pt x="20269" y="99373"/>
                      <a:pt x="-2457" y="15151"/>
                      <a:pt x="217" y="178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39"/>
              <p:cNvSpPr/>
              <p:nvPr/>
            </p:nvSpPr>
            <p:spPr>
              <a:xfrm>
                <a:off x="1962627" y="1061611"/>
                <a:ext cx="820807" cy="2475960"/>
              </a:xfrm>
              <a:custGeom>
                <a:rect b="b" l="l" r="r" t="t"/>
                <a:pathLst>
                  <a:path extrusionOk="0" h="2475960" w="820807">
                    <a:moveTo>
                      <a:pt x="46647" y="1178"/>
                    </a:moveTo>
                    <a:cubicBezTo>
                      <a:pt x="53999" y="10536"/>
                      <a:pt x="72715" y="98100"/>
                      <a:pt x="90762" y="117484"/>
                    </a:cubicBezTo>
                    <a:cubicBezTo>
                      <a:pt x="108809" y="136868"/>
                      <a:pt x="135547" y="121494"/>
                      <a:pt x="154931" y="117484"/>
                    </a:cubicBezTo>
                    <a:cubicBezTo>
                      <a:pt x="174315" y="113474"/>
                      <a:pt x="193031" y="104116"/>
                      <a:pt x="207068" y="93421"/>
                    </a:cubicBezTo>
                    <a:cubicBezTo>
                      <a:pt x="221105" y="82726"/>
                      <a:pt x="232468" y="62004"/>
                      <a:pt x="239152" y="53315"/>
                    </a:cubicBezTo>
                    <a:cubicBezTo>
                      <a:pt x="245836" y="44626"/>
                      <a:pt x="247173" y="38610"/>
                      <a:pt x="247173" y="41284"/>
                    </a:cubicBezTo>
                    <a:cubicBezTo>
                      <a:pt x="247173" y="43958"/>
                      <a:pt x="240489" y="51310"/>
                      <a:pt x="239152" y="69357"/>
                    </a:cubicBezTo>
                    <a:cubicBezTo>
                      <a:pt x="237815" y="87404"/>
                      <a:pt x="237815" y="124837"/>
                      <a:pt x="239152" y="149568"/>
                    </a:cubicBezTo>
                    <a:cubicBezTo>
                      <a:pt x="240489" y="174299"/>
                      <a:pt x="247173" y="188337"/>
                      <a:pt x="247173" y="217747"/>
                    </a:cubicBezTo>
                    <a:cubicBezTo>
                      <a:pt x="247173" y="247157"/>
                      <a:pt x="238484" y="294615"/>
                      <a:pt x="239152" y="326031"/>
                    </a:cubicBezTo>
                    <a:cubicBezTo>
                      <a:pt x="239820" y="357447"/>
                      <a:pt x="249847" y="378168"/>
                      <a:pt x="251184" y="406242"/>
                    </a:cubicBezTo>
                    <a:cubicBezTo>
                      <a:pt x="252521" y="434316"/>
                      <a:pt x="236478" y="458378"/>
                      <a:pt x="247173" y="494473"/>
                    </a:cubicBezTo>
                    <a:cubicBezTo>
                      <a:pt x="257868" y="530568"/>
                      <a:pt x="291289" y="582705"/>
                      <a:pt x="315352" y="622810"/>
                    </a:cubicBezTo>
                    <a:cubicBezTo>
                      <a:pt x="339415" y="662915"/>
                      <a:pt x="372168" y="709037"/>
                      <a:pt x="391552" y="735105"/>
                    </a:cubicBezTo>
                    <a:cubicBezTo>
                      <a:pt x="410936" y="761173"/>
                      <a:pt x="422299" y="777884"/>
                      <a:pt x="431657" y="779221"/>
                    </a:cubicBezTo>
                    <a:cubicBezTo>
                      <a:pt x="441015" y="780558"/>
                      <a:pt x="437673" y="749810"/>
                      <a:pt x="447699" y="743126"/>
                    </a:cubicBezTo>
                    <a:cubicBezTo>
                      <a:pt x="457725" y="736442"/>
                      <a:pt x="471094" y="735773"/>
                      <a:pt x="491815" y="739115"/>
                    </a:cubicBezTo>
                    <a:cubicBezTo>
                      <a:pt x="512536" y="742457"/>
                      <a:pt x="547294" y="751146"/>
                      <a:pt x="572026" y="763178"/>
                    </a:cubicBezTo>
                    <a:cubicBezTo>
                      <a:pt x="596758" y="775210"/>
                      <a:pt x="621489" y="798605"/>
                      <a:pt x="640205" y="811305"/>
                    </a:cubicBezTo>
                    <a:cubicBezTo>
                      <a:pt x="658921" y="824005"/>
                      <a:pt x="669615" y="832694"/>
                      <a:pt x="684320" y="839378"/>
                    </a:cubicBezTo>
                    <a:cubicBezTo>
                      <a:pt x="699025" y="846062"/>
                      <a:pt x="715736" y="853415"/>
                      <a:pt x="728436" y="851410"/>
                    </a:cubicBezTo>
                    <a:cubicBezTo>
                      <a:pt x="741136" y="849405"/>
                      <a:pt x="751831" y="836705"/>
                      <a:pt x="760520" y="827347"/>
                    </a:cubicBezTo>
                    <a:cubicBezTo>
                      <a:pt x="769209" y="817989"/>
                      <a:pt x="777231" y="787910"/>
                      <a:pt x="780573" y="795263"/>
                    </a:cubicBezTo>
                    <a:cubicBezTo>
                      <a:pt x="783915" y="802616"/>
                      <a:pt x="776563" y="846732"/>
                      <a:pt x="780573" y="871463"/>
                    </a:cubicBezTo>
                    <a:cubicBezTo>
                      <a:pt x="784583" y="896194"/>
                      <a:pt x="798620" y="922263"/>
                      <a:pt x="804636" y="943652"/>
                    </a:cubicBezTo>
                    <a:cubicBezTo>
                      <a:pt x="810652" y="965042"/>
                      <a:pt x="813994" y="981753"/>
                      <a:pt x="816668" y="999800"/>
                    </a:cubicBezTo>
                    <a:cubicBezTo>
                      <a:pt x="819342" y="1017847"/>
                      <a:pt x="821346" y="1028541"/>
                      <a:pt x="820678" y="1051936"/>
                    </a:cubicBezTo>
                    <a:cubicBezTo>
                      <a:pt x="820010" y="1075331"/>
                      <a:pt x="817336" y="1104742"/>
                      <a:pt x="812657" y="1140168"/>
                    </a:cubicBezTo>
                    <a:cubicBezTo>
                      <a:pt x="807978" y="1175594"/>
                      <a:pt x="806642" y="1223720"/>
                      <a:pt x="792605" y="1264494"/>
                    </a:cubicBezTo>
                    <a:cubicBezTo>
                      <a:pt x="778568" y="1305268"/>
                      <a:pt x="749157" y="1342031"/>
                      <a:pt x="728436" y="1384810"/>
                    </a:cubicBezTo>
                    <a:cubicBezTo>
                      <a:pt x="707715" y="1427589"/>
                      <a:pt x="684989" y="1481731"/>
                      <a:pt x="668278" y="1521168"/>
                    </a:cubicBezTo>
                    <a:cubicBezTo>
                      <a:pt x="651568" y="1560605"/>
                      <a:pt x="641541" y="1569294"/>
                      <a:pt x="628173" y="1621431"/>
                    </a:cubicBezTo>
                    <a:cubicBezTo>
                      <a:pt x="614805" y="1673568"/>
                      <a:pt x="596758" y="1763805"/>
                      <a:pt x="588068" y="1833989"/>
                    </a:cubicBezTo>
                    <a:cubicBezTo>
                      <a:pt x="579379" y="1904173"/>
                      <a:pt x="578710" y="1964331"/>
                      <a:pt x="576036" y="2042536"/>
                    </a:cubicBezTo>
                    <a:cubicBezTo>
                      <a:pt x="573362" y="2120741"/>
                      <a:pt x="578042" y="2236379"/>
                      <a:pt x="572026" y="2303221"/>
                    </a:cubicBezTo>
                    <a:cubicBezTo>
                      <a:pt x="566010" y="2370063"/>
                      <a:pt x="549299" y="2414847"/>
                      <a:pt x="539941" y="2443589"/>
                    </a:cubicBezTo>
                    <a:cubicBezTo>
                      <a:pt x="530583" y="2472331"/>
                      <a:pt x="531920" y="2473668"/>
                      <a:pt x="515878" y="2475673"/>
                    </a:cubicBezTo>
                    <a:cubicBezTo>
                      <a:pt x="499836" y="2477678"/>
                      <a:pt x="460399" y="2468989"/>
                      <a:pt x="443689" y="2455621"/>
                    </a:cubicBezTo>
                    <a:cubicBezTo>
                      <a:pt x="426979" y="2442253"/>
                      <a:pt x="423636" y="2432895"/>
                      <a:pt x="415615" y="2395463"/>
                    </a:cubicBezTo>
                    <a:cubicBezTo>
                      <a:pt x="407594" y="2358031"/>
                      <a:pt x="400909" y="2289184"/>
                      <a:pt x="395562" y="2231031"/>
                    </a:cubicBezTo>
                    <a:cubicBezTo>
                      <a:pt x="390215" y="2172878"/>
                      <a:pt x="386205" y="2098684"/>
                      <a:pt x="383531" y="2046547"/>
                    </a:cubicBezTo>
                    <a:cubicBezTo>
                      <a:pt x="380857" y="1994410"/>
                      <a:pt x="379520" y="1944947"/>
                      <a:pt x="379520" y="1918210"/>
                    </a:cubicBezTo>
                    <a:cubicBezTo>
                      <a:pt x="379520" y="1891473"/>
                      <a:pt x="385536" y="1892810"/>
                      <a:pt x="383531" y="1886126"/>
                    </a:cubicBezTo>
                    <a:cubicBezTo>
                      <a:pt x="381526" y="1879442"/>
                      <a:pt x="367489" y="1891473"/>
                      <a:pt x="367489" y="1878105"/>
                    </a:cubicBezTo>
                    <a:cubicBezTo>
                      <a:pt x="367489" y="1864737"/>
                      <a:pt x="378852" y="1831315"/>
                      <a:pt x="383531" y="1805915"/>
                    </a:cubicBezTo>
                    <a:cubicBezTo>
                      <a:pt x="388210" y="1780515"/>
                      <a:pt x="392888" y="1757789"/>
                      <a:pt x="395562" y="1725705"/>
                    </a:cubicBezTo>
                    <a:cubicBezTo>
                      <a:pt x="398236" y="1693621"/>
                      <a:pt x="399573" y="1648168"/>
                      <a:pt x="399573" y="1613410"/>
                    </a:cubicBezTo>
                    <a:cubicBezTo>
                      <a:pt x="399573" y="1578652"/>
                      <a:pt x="398236" y="1558599"/>
                      <a:pt x="395562" y="1517157"/>
                    </a:cubicBezTo>
                    <a:cubicBezTo>
                      <a:pt x="392888" y="1475715"/>
                      <a:pt x="390884" y="1404194"/>
                      <a:pt x="383531" y="1364757"/>
                    </a:cubicBezTo>
                    <a:cubicBezTo>
                      <a:pt x="376179" y="1325320"/>
                      <a:pt x="360805" y="1315962"/>
                      <a:pt x="351447" y="1280536"/>
                    </a:cubicBezTo>
                    <a:cubicBezTo>
                      <a:pt x="342089" y="1245110"/>
                      <a:pt x="337410" y="1184953"/>
                      <a:pt x="327384" y="1152200"/>
                    </a:cubicBezTo>
                    <a:cubicBezTo>
                      <a:pt x="317358" y="1119447"/>
                      <a:pt x="315352" y="1114100"/>
                      <a:pt x="291289" y="1084021"/>
                    </a:cubicBezTo>
                    <a:cubicBezTo>
                      <a:pt x="267226" y="1053942"/>
                      <a:pt x="207068" y="1004479"/>
                      <a:pt x="183005" y="971726"/>
                    </a:cubicBezTo>
                    <a:cubicBezTo>
                      <a:pt x="158942" y="938973"/>
                      <a:pt x="164957" y="925605"/>
                      <a:pt x="146910" y="887505"/>
                    </a:cubicBezTo>
                    <a:cubicBezTo>
                      <a:pt x="128863" y="849405"/>
                      <a:pt x="74720" y="743126"/>
                      <a:pt x="74720" y="743126"/>
                    </a:cubicBezTo>
                    <a:cubicBezTo>
                      <a:pt x="58678" y="711042"/>
                      <a:pt x="58009" y="711710"/>
                      <a:pt x="50657" y="695000"/>
                    </a:cubicBezTo>
                    <a:cubicBezTo>
                      <a:pt x="43305" y="678290"/>
                      <a:pt x="36621" y="677621"/>
                      <a:pt x="30605" y="642863"/>
                    </a:cubicBezTo>
                    <a:cubicBezTo>
                      <a:pt x="24589" y="608105"/>
                      <a:pt x="18573" y="531236"/>
                      <a:pt x="14562" y="486452"/>
                    </a:cubicBezTo>
                    <a:cubicBezTo>
                      <a:pt x="10551" y="441668"/>
                      <a:pt x="8546" y="411588"/>
                      <a:pt x="6541" y="374157"/>
                    </a:cubicBezTo>
                    <a:cubicBezTo>
                      <a:pt x="4536" y="336726"/>
                      <a:pt x="3199" y="282584"/>
                      <a:pt x="2531" y="261863"/>
                    </a:cubicBezTo>
                    <a:cubicBezTo>
                      <a:pt x="1863" y="241142"/>
                      <a:pt x="-2816" y="271889"/>
                      <a:pt x="2531" y="249831"/>
                    </a:cubicBezTo>
                    <a:cubicBezTo>
                      <a:pt x="7878" y="227773"/>
                      <a:pt x="27262" y="160931"/>
                      <a:pt x="34615" y="129515"/>
                    </a:cubicBezTo>
                    <a:cubicBezTo>
                      <a:pt x="41968" y="98099"/>
                      <a:pt x="43973" y="82057"/>
                      <a:pt x="46647" y="61336"/>
                    </a:cubicBezTo>
                    <a:cubicBezTo>
                      <a:pt x="49321" y="40615"/>
                      <a:pt x="39295" y="-8180"/>
                      <a:pt x="46647" y="117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39"/>
              <p:cNvSpPr/>
              <p:nvPr/>
            </p:nvSpPr>
            <p:spPr>
              <a:xfrm>
                <a:off x="3369294" y="3701664"/>
                <a:ext cx="188144" cy="101390"/>
              </a:xfrm>
              <a:custGeom>
                <a:rect b="b" l="l" r="r" t="t"/>
                <a:pathLst>
                  <a:path extrusionOk="0" h="101390" w="188144">
                    <a:moveTo>
                      <a:pt x="176546" y="11816"/>
                    </a:moveTo>
                    <a:cubicBezTo>
                      <a:pt x="196866" y="27056"/>
                      <a:pt x="185013" y="86323"/>
                      <a:pt x="181626" y="98176"/>
                    </a:cubicBezTo>
                    <a:cubicBezTo>
                      <a:pt x="178239" y="110029"/>
                      <a:pt x="168926" y="85476"/>
                      <a:pt x="156226" y="82936"/>
                    </a:cubicBezTo>
                    <a:cubicBezTo>
                      <a:pt x="143526" y="80396"/>
                      <a:pt x="123206" y="82089"/>
                      <a:pt x="105426" y="82936"/>
                    </a:cubicBezTo>
                    <a:cubicBezTo>
                      <a:pt x="87646" y="83783"/>
                      <a:pt x="66479" y="85476"/>
                      <a:pt x="49546" y="88016"/>
                    </a:cubicBezTo>
                    <a:cubicBezTo>
                      <a:pt x="32613" y="90556"/>
                      <a:pt x="10599" y="104103"/>
                      <a:pt x="3826" y="98176"/>
                    </a:cubicBezTo>
                    <a:cubicBezTo>
                      <a:pt x="-2947" y="92249"/>
                      <a:pt x="-407" y="67696"/>
                      <a:pt x="8906" y="52456"/>
                    </a:cubicBezTo>
                    <a:cubicBezTo>
                      <a:pt x="18219" y="37216"/>
                      <a:pt x="39386" y="16049"/>
                      <a:pt x="59706" y="6736"/>
                    </a:cubicBezTo>
                    <a:cubicBezTo>
                      <a:pt x="80026" y="-2577"/>
                      <a:pt x="156226" y="-3424"/>
                      <a:pt x="176546" y="11816"/>
                    </a:cubicBezTo>
                    <a:close/>
                  </a:path>
                </a:pathLst>
              </a:custGeom>
              <a:solidFill>
                <a:srgbClr val="78787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39"/>
              <p:cNvSpPr/>
              <p:nvPr/>
            </p:nvSpPr>
            <p:spPr>
              <a:xfrm>
                <a:off x="2013205" y="1026478"/>
                <a:ext cx="200477" cy="252445"/>
              </a:xfrm>
              <a:custGeom>
                <a:rect b="b" l="l" r="r" t="t"/>
                <a:pathLst>
                  <a:path extrusionOk="0" h="252445" w="200477">
                    <a:moveTo>
                      <a:pt x="196595" y="136842"/>
                    </a:moveTo>
                    <a:cubicBezTo>
                      <a:pt x="206755" y="112289"/>
                      <a:pt x="194055" y="97049"/>
                      <a:pt x="191515" y="80962"/>
                    </a:cubicBezTo>
                    <a:cubicBezTo>
                      <a:pt x="188975" y="64875"/>
                      <a:pt x="187282" y="52175"/>
                      <a:pt x="181355" y="40322"/>
                    </a:cubicBezTo>
                    <a:cubicBezTo>
                      <a:pt x="175428" y="28469"/>
                      <a:pt x="160188" y="8149"/>
                      <a:pt x="155955" y="9842"/>
                    </a:cubicBezTo>
                    <a:cubicBezTo>
                      <a:pt x="151722" y="11535"/>
                      <a:pt x="163575" y="41169"/>
                      <a:pt x="155955" y="50482"/>
                    </a:cubicBezTo>
                    <a:cubicBezTo>
                      <a:pt x="148335" y="59795"/>
                      <a:pt x="125475" y="63182"/>
                      <a:pt x="110235" y="65722"/>
                    </a:cubicBezTo>
                    <a:cubicBezTo>
                      <a:pt x="94995" y="68262"/>
                      <a:pt x="78908" y="73342"/>
                      <a:pt x="64515" y="65722"/>
                    </a:cubicBezTo>
                    <a:cubicBezTo>
                      <a:pt x="50122" y="58102"/>
                      <a:pt x="34035" y="30162"/>
                      <a:pt x="23875" y="20002"/>
                    </a:cubicBezTo>
                    <a:cubicBezTo>
                      <a:pt x="13715" y="9842"/>
                      <a:pt x="6942" y="-8785"/>
                      <a:pt x="3555" y="4762"/>
                    </a:cubicBezTo>
                    <a:cubicBezTo>
                      <a:pt x="168" y="18309"/>
                      <a:pt x="-2372" y="61489"/>
                      <a:pt x="3555" y="101282"/>
                    </a:cubicBezTo>
                    <a:cubicBezTo>
                      <a:pt x="9482" y="141075"/>
                      <a:pt x="17948" y="222355"/>
                      <a:pt x="39115" y="243522"/>
                    </a:cubicBezTo>
                    <a:cubicBezTo>
                      <a:pt x="60282" y="264689"/>
                      <a:pt x="106848" y="243522"/>
                      <a:pt x="130555" y="228282"/>
                    </a:cubicBezTo>
                    <a:cubicBezTo>
                      <a:pt x="154262" y="213042"/>
                      <a:pt x="186435" y="161395"/>
                      <a:pt x="196595" y="1368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30" name="Google Shape;33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3650" y="6309625"/>
            <a:ext cx="467375" cy="46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0"/>
          <p:cNvSpPr txBox="1"/>
          <p:nvPr>
            <p:ph idx="1" type="body"/>
          </p:nvPr>
        </p:nvSpPr>
        <p:spPr>
          <a:xfrm>
            <a:off x="3046825" y="1759800"/>
            <a:ext cx="6219900" cy="16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b="1" lang="en-US" sz="7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Thank you</a:t>
            </a:r>
            <a:endParaRPr b="1" sz="7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36" name="Google Shape;336;p40"/>
          <p:cNvCxnSpPr/>
          <p:nvPr/>
        </p:nvCxnSpPr>
        <p:spPr>
          <a:xfrm>
            <a:off x="1327050" y="3423900"/>
            <a:ext cx="9755100" cy="102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7" name="Google Shape;337;p40"/>
          <p:cNvSpPr txBox="1"/>
          <p:nvPr>
            <p:ph idx="2" type="body"/>
          </p:nvPr>
        </p:nvSpPr>
        <p:spPr>
          <a:xfrm>
            <a:off x="3046825" y="3434100"/>
            <a:ext cx="6219900" cy="16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b="1" lang="en-US" sz="7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Questions?</a:t>
            </a:r>
            <a:endParaRPr b="1" sz="7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38" name="Google Shape;33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3650" y="6309625"/>
            <a:ext cx="467375" cy="46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28"/>
          <p:cNvGrpSpPr/>
          <p:nvPr/>
        </p:nvGrpSpPr>
        <p:grpSpPr>
          <a:xfrm>
            <a:off x="90453" y="1416706"/>
            <a:ext cx="5551097" cy="1100393"/>
            <a:chOff x="4745758" y="1482091"/>
            <a:chExt cx="5551097" cy="1100393"/>
          </a:xfrm>
        </p:grpSpPr>
        <p:sp>
          <p:nvSpPr>
            <p:cNvPr id="160" name="Google Shape;160;p28"/>
            <p:cNvSpPr txBox="1"/>
            <p:nvPr/>
          </p:nvSpPr>
          <p:spPr>
            <a:xfrm>
              <a:off x="5789054" y="1566684"/>
              <a:ext cx="45078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108000" spcFirstLastPara="1" rIns="1080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Business Problem &amp; Approach</a:t>
              </a:r>
              <a:endParaRPr b="1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161" name="Google Shape;161;p28"/>
            <p:cNvGrpSpPr/>
            <p:nvPr/>
          </p:nvGrpSpPr>
          <p:grpSpPr>
            <a:xfrm>
              <a:off x="4745758" y="1482091"/>
              <a:ext cx="958200" cy="790512"/>
              <a:chOff x="5324269" y="1439335"/>
              <a:chExt cx="958200" cy="790512"/>
            </a:xfrm>
          </p:grpSpPr>
          <p:sp>
            <p:nvSpPr>
              <p:cNvPr id="162" name="Google Shape;162;p28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3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  <p:sp>
            <p:nvSpPr>
              <p:cNvPr id="163" name="Google Shape;163;p28"/>
              <p:cNvSpPr txBox="1"/>
              <p:nvPr/>
            </p:nvSpPr>
            <p:spPr>
              <a:xfrm>
                <a:off x="5324269" y="1439335"/>
                <a:ext cx="958200" cy="72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108000" spcFirstLastPara="1" rIns="108000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4100">
                    <a:solidFill>
                      <a:schemeClr val="accent1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01</a:t>
                </a:r>
                <a:endParaRPr b="1" sz="4100">
                  <a:solidFill>
                    <a:schemeClr val="accent1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</p:grpSp>
      <p:grpSp>
        <p:nvGrpSpPr>
          <p:cNvPr id="164" name="Google Shape;164;p28"/>
          <p:cNvGrpSpPr/>
          <p:nvPr/>
        </p:nvGrpSpPr>
        <p:grpSpPr>
          <a:xfrm>
            <a:off x="90453" y="2720839"/>
            <a:ext cx="5551097" cy="780799"/>
            <a:chOff x="4745758" y="1491804"/>
            <a:chExt cx="5551097" cy="780799"/>
          </a:xfrm>
        </p:grpSpPr>
        <p:sp>
          <p:nvSpPr>
            <p:cNvPr id="165" name="Google Shape;165;p28"/>
            <p:cNvSpPr txBox="1"/>
            <p:nvPr/>
          </p:nvSpPr>
          <p:spPr>
            <a:xfrm>
              <a:off x="5789054" y="1605171"/>
              <a:ext cx="45078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108000" spcFirstLastPara="1" rIns="1080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Analysis &amp; Findings</a:t>
              </a:r>
              <a:endParaRPr b="1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166" name="Google Shape;166;p28"/>
            <p:cNvGrpSpPr/>
            <p:nvPr/>
          </p:nvGrpSpPr>
          <p:grpSpPr>
            <a:xfrm>
              <a:off x="4745758" y="1491804"/>
              <a:ext cx="958200" cy="780799"/>
              <a:chOff x="5324269" y="1449048"/>
              <a:chExt cx="958200" cy="780800"/>
            </a:xfrm>
          </p:grpSpPr>
          <p:sp>
            <p:nvSpPr>
              <p:cNvPr id="167" name="Google Shape;167;p28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3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  <p:sp>
            <p:nvSpPr>
              <p:cNvPr id="168" name="Google Shape;168;p28"/>
              <p:cNvSpPr txBox="1"/>
              <p:nvPr/>
            </p:nvSpPr>
            <p:spPr>
              <a:xfrm>
                <a:off x="5324269" y="1449047"/>
                <a:ext cx="958200" cy="72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108000" spcFirstLastPara="1" rIns="108000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4100">
                    <a:solidFill>
                      <a:schemeClr val="accent1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02</a:t>
                </a:r>
                <a:endParaRPr b="1" sz="4100">
                  <a:solidFill>
                    <a:schemeClr val="accent1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</p:grpSp>
      <p:grpSp>
        <p:nvGrpSpPr>
          <p:cNvPr id="169" name="Google Shape;169;p28"/>
          <p:cNvGrpSpPr/>
          <p:nvPr/>
        </p:nvGrpSpPr>
        <p:grpSpPr>
          <a:xfrm>
            <a:off x="6341178" y="4227735"/>
            <a:ext cx="5520572" cy="790487"/>
            <a:chOff x="4745758" y="1482116"/>
            <a:chExt cx="5520572" cy="790487"/>
          </a:xfrm>
        </p:grpSpPr>
        <p:sp>
          <p:nvSpPr>
            <p:cNvPr id="170" name="Google Shape;170;p28"/>
            <p:cNvSpPr txBox="1"/>
            <p:nvPr/>
          </p:nvSpPr>
          <p:spPr>
            <a:xfrm>
              <a:off x="5758529" y="1566696"/>
              <a:ext cx="45078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108000" spcFirstLastPara="1" rIns="1080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Conclusion</a:t>
              </a:r>
              <a:endParaRPr b="1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171" name="Google Shape;171;p28"/>
            <p:cNvGrpSpPr/>
            <p:nvPr/>
          </p:nvGrpSpPr>
          <p:grpSpPr>
            <a:xfrm>
              <a:off x="4745758" y="1482116"/>
              <a:ext cx="958200" cy="790487"/>
              <a:chOff x="5324269" y="1439360"/>
              <a:chExt cx="958200" cy="790487"/>
            </a:xfrm>
          </p:grpSpPr>
          <p:sp>
            <p:nvSpPr>
              <p:cNvPr id="172" name="Google Shape;172;p28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3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  <p:sp>
            <p:nvSpPr>
              <p:cNvPr id="173" name="Google Shape;173;p28"/>
              <p:cNvSpPr txBox="1"/>
              <p:nvPr/>
            </p:nvSpPr>
            <p:spPr>
              <a:xfrm>
                <a:off x="5324269" y="1439360"/>
                <a:ext cx="958200" cy="72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108000" spcFirstLastPara="1" rIns="108000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4100">
                    <a:solidFill>
                      <a:schemeClr val="accent1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03</a:t>
                </a:r>
                <a:endParaRPr b="1" sz="4100">
                  <a:solidFill>
                    <a:schemeClr val="accent1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</p:grpSp>
      <p:grpSp>
        <p:nvGrpSpPr>
          <p:cNvPr id="174" name="Google Shape;174;p28"/>
          <p:cNvGrpSpPr/>
          <p:nvPr/>
        </p:nvGrpSpPr>
        <p:grpSpPr>
          <a:xfrm>
            <a:off x="6385452" y="5268683"/>
            <a:ext cx="5382372" cy="790487"/>
            <a:chOff x="4745757" y="1482116"/>
            <a:chExt cx="5466001" cy="790487"/>
          </a:xfrm>
        </p:grpSpPr>
        <p:sp>
          <p:nvSpPr>
            <p:cNvPr id="175" name="Google Shape;175;p28"/>
            <p:cNvSpPr txBox="1"/>
            <p:nvPr/>
          </p:nvSpPr>
          <p:spPr>
            <a:xfrm>
              <a:off x="5703958" y="1600296"/>
              <a:ext cx="45078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108000" spcFirstLastPara="1" rIns="1080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Q&amp;A</a:t>
              </a:r>
              <a:endParaRPr b="1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176" name="Google Shape;176;p28"/>
            <p:cNvGrpSpPr/>
            <p:nvPr/>
          </p:nvGrpSpPr>
          <p:grpSpPr>
            <a:xfrm>
              <a:off x="4745757" y="1482116"/>
              <a:ext cx="958200" cy="790487"/>
              <a:chOff x="5324268" y="1439360"/>
              <a:chExt cx="958200" cy="790487"/>
            </a:xfrm>
          </p:grpSpPr>
          <p:sp>
            <p:nvSpPr>
              <p:cNvPr id="177" name="Google Shape;177;p28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3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  <p:sp>
            <p:nvSpPr>
              <p:cNvPr id="178" name="Google Shape;178;p28"/>
              <p:cNvSpPr txBox="1"/>
              <p:nvPr/>
            </p:nvSpPr>
            <p:spPr>
              <a:xfrm>
                <a:off x="5324268" y="1439360"/>
                <a:ext cx="958200" cy="72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108000" spcFirstLastPara="1" rIns="108000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4100">
                    <a:solidFill>
                      <a:schemeClr val="accent1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04</a:t>
                </a:r>
                <a:endParaRPr b="1" sz="4100">
                  <a:solidFill>
                    <a:schemeClr val="accent1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</p:grpSp>
      <p:pic>
        <p:nvPicPr>
          <p:cNvPr id="179" name="Google Shape;1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3650" y="6309625"/>
            <a:ext cx="467375" cy="46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 txBox="1"/>
          <p:nvPr/>
        </p:nvSpPr>
        <p:spPr>
          <a:xfrm>
            <a:off x="3243266" y="232552"/>
            <a:ext cx="5705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Agenda</a:t>
            </a:r>
            <a:endParaRPr b="1" sz="60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29"/>
          <p:cNvGrpSpPr/>
          <p:nvPr/>
        </p:nvGrpSpPr>
        <p:grpSpPr>
          <a:xfrm>
            <a:off x="5279451" y="3892082"/>
            <a:ext cx="1656111" cy="1795449"/>
            <a:chOff x="-475010" y="1114177"/>
            <a:chExt cx="3859500" cy="1795449"/>
          </a:xfrm>
        </p:grpSpPr>
        <p:sp>
          <p:nvSpPr>
            <p:cNvPr id="186" name="Google Shape;186;p29"/>
            <p:cNvSpPr txBox="1"/>
            <p:nvPr/>
          </p:nvSpPr>
          <p:spPr>
            <a:xfrm>
              <a:off x="-475010" y="1114177"/>
              <a:ext cx="3859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Content  Here</a:t>
              </a:r>
              <a:endParaRPr b="1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9"/>
            <p:cNvSpPr txBox="1"/>
            <p:nvPr/>
          </p:nvSpPr>
          <p:spPr>
            <a:xfrm>
              <a:off x="-460977" y="1339726"/>
              <a:ext cx="3845400" cy="15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andadd a unique zing and appeal to your Presentations. Easy to change colors, photos and Text.   </a:t>
              </a:r>
              <a:endParaRPr/>
            </a:p>
          </p:txBody>
        </p:sp>
      </p:grpSp>
      <p:pic>
        <p:nvPicPr>
          <p:cNvPr id="188" name="Google Shape;188;p2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5527" l="0" r="0" t="15520"/>
          <a:stretch/>
        </p:blipFill>
        <p:spPr>
          <a:xfrm>
            <a:off x="2509486" y="1555160"/>
            <a:ext cx="2232000" cy="205199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189" name="Google Shape;189;p29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15527" l="0" r="0" t="15520"/>
          <a:stretch/>
        </p:blipFill>
        <p:spPr>
          <a:xfrm>
            <a:off x="4979981" y="1555160"/>
            <a:ext cx="2232000" cy="205199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190" name="Google Shape;190;p29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15527" l="0" r="0" t="15520"/>
          <a:stretch/>
        </p:blipFill>
        <p:spPr>
          <a:xfrm>
            <a:off x="7450450" y="1555160"/>
            <a:ext cx="2232000" cy="205199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191" name="Google Shape;191;p29"/>
          <p:cNvPicPr preferRelativeResize="0"/>
          <p:nvPr>
            <p:ph idx="5" type="pic"/>
          </p:nvPr>
        </p:nvPicPr>
        <p:blipFill rotWithShape="1">
          <a:blip r:embed="rId6">
            <a:alphaModFix/>
          </a:blip>
          <a:srcRect b="15527" l="0" r="0" t="15520"/>
          <a:stretch/>
        </p:blipFill>
        <p:spPr>
          <a:xfrm>
            <a:off x="7450475" y="3757328"/>
            <a:ext cx="2232000" cy="205199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192" name="Google Shape;192;p29"/>
          <p:cNvPicPr preferRelativeResize="0"/>
          <p:nvPr>
            <p:ph idx="6" type="pic"/>
          </p:nvPr>
        </p:nvPicPr>
        <p:blipFill rotWithShape="1">
          <a:blip r:embed="rId7">
            <a:alphaModFix/>
          </a:blip>
          <a:srcRect b="15527" l="0" r="0" t="15520"/>
          <a:stretch/>
        </p:blipFill>
        <p:spPr>
          <a:xfrm>
            <a:off x="2509486" y="3757328"/>
            <a:ext cx="2232000" cy="205199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193" name="Google Shape;193;p29"/>
          <p:cNvPicPr preferRelativeResize="0"/>
          <p:nvPr>
            <p:ph idx="7" type="pic"/>
          </p:nvPr>
        </p:nvPicPr>
        <p:blipFill rotWithShape="1">
          <a:blip r:embed="rId8">
            <a:alphaModFix/>
          </a:blip>
          <a:srcRect b="15527" l="0" r="0" t="15520"/>
          <a:stretch/>
        </p:blipFill>
        <p:spPr>
          <a:xfrm>
            <a:off x="4979975" y="3757338"/>
            <a:ext cx="2232000" cy="205199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194" name="Google Shape;194;p29"/>
          <p:cNvSpPr/>
          <p:nvPr/>
        </p:nvSpPr>
        <p:spPr>
          <a:xfrm>
            <a:off x="2509600" y="3311813"/>
            <a:ext cx="2232000" cy="295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Raleway"/>
                <a:ea typeface="Raleway"/>
                <a:cs typeface="Raleway"/>
                <a:sym typeface="Raleway"/>
              </a:rPr>
              <a:t>Mishil Trivedi</a:t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5" name="Google Shape;195;p29"/>
          <p:cNvSpPr/>
          <p:nvPr/>
        </p:nvSpPr>
        <p:spPr>
          <a:xfrm>
            <a:off x="2509475" y="5513838"/>
            <a:ext cx="2232000" cy="295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Raleway"/>
                <a:ea typeface="Raleway"/>
                <a:cs typeface="Raleway"/>
                <a:sym typeface="Raleway"/>
              </a:rPr>
              <a:t>Aryan Sehgal</a:t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6" name="Google Shape;196;p29"/>
          <p:cNvSpPr/>
          <p:nvPr/>
        </p:nvSpPr>
        <p:spPr>
          <a:xfrm>
            <a:off x="4980038" y="3311813"/>
            <a:ext cx="2232000" cy="295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Raleway"/>
                <a:ea typeface="Raleway"/>
                <a:cs typeface="Raleway"/>
                <a:sym typeface="Raleway"/>
              </a:rPr>
              <a:t>Brendan Wilcox</a:t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7" name="Google Shape;197;p29"/>
          <p:cNvSpPr/>
          <p:nvPr/>
        </p:nvSpPr>
        <p:spPr>
          <a:xfrm>
            <a:off x="4979975" y="5513838"/>
            <a:ext cx="2232000" cy="295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Raleway"/>
                <a:ea typeface="Raleway"/>
                <a:cs typeface="Raleway"/>
                <a:sym typeface="Raleway"/>
              </a:rPr>
              <a:t>Rebecca Bubis</a:t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8" name="Google Shape;198;p29"/>
          <p:cNvSpPr/>
          <p:nvPr/>
        </p:nvSpPr>
        <p:spPr>
          <a:xfrm>
            <a:off x="7450500" y="3311813"/>
            <a:ext cx="2232000" cy="295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Raleway"/>
                <a:ea typeface="Raleway"/>
                <a:cs typeface="Raleway"/>
                <a:sym typeface="Raleway"/>
              </a:rPr>
              <a:t>Arnav Sachdeva</a:t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9" name="Google Shape;199;p29"/>
          <p:cNvSpPr/>
          <p:nvPr/>
        </p:nvSpPr>
        <p:spPr>
          <a:xfrm>
            <a:off x="7450475" y="5513838"/>
            <a:ext cx="2232000" cy="295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Raleway"/>
                <a:ea typeface="Raleway"/>
                <a:cs typeface="Raleway"/>
                <a:sym typeface="Raleway"/>
              </a:rPr>
              <a:t>Nilay Jaini</a:t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0" name="Google Shape;200;p29"/>
          <p:cNvSpPr txBox="1"/>
          <p:nvPr/>
        </p:nvSpPr>
        <p:spPr>
          <a:xfrm>
            <a:off x="3243266" y="232552"/>
            <a:ext cx="5705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Meet the Team</a:t>
            </a:r>
            <a:endParaRPr b="1" sz="60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1" name="Google Shape;201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23650" y="6309625"/>
            <a:ext cx="467375" cy="46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/>
        </p:nvSpPr>
        <p:spPr>
          <a:xfrm>
            <a:off x="1930654" y="232550"/>
            <a:ext cx="8330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Business Problem</a:t>
            </a:r>
            <a:endParaRPr b="1" sz="60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7" name="Google Shape;2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3650" y="6309625"/>
            <a:ext cx="467375" cy="46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0"/>
          <p:cNvSpPr txBox="1"/>
          <p:nvPr/>
        </p:nvSpPr>
        <p:spPr>
          <a:xfrm>
            <a:off x="415325" y="1509375"/>
            <a:ext cx="5531100" cy="48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leway"/>
              <a:buChar char="●"/>
            </a:pPr>
            <a:r>
              <a:rPr lang="en-US" sz="21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Self-proclaimed </a:t>
            </a:r>
            <a:r>
              <a:rPr b="1" lang="en-US" sz="21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“gurus”</a:t>
            </a:r>
            <a:r>
              <a:rPr lang="en-US" sz="21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promote investing by analyzing </a:t>
            </a:r>
            <a:r>
              <a:rPr b="1" lang="en-US" sz="21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stock chart shapes</a:t>
            </a:r>
            <a:r>
              <a:rPr lang="en-US" sz="21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, riding </a:t>
            </a:r>
            <a:r>
              <a:rPr b="1" lang="en-US" sz="21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trends</a:t>
            </a:r>
            <a:r>
              <a:rPr lang="en-US" sz="21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, and </a:t>
            </a:r>
            <a:r>
              <a:rPr lang="en-US" sz="21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arbitrary </a:t>
            </a:r>
            <a:r>
              <a:rPr b="1" lang="en-US" sz="21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timing</a:t>
            </a:r>
            <a:r>
              <a:rPr lang="en-US" sz="21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methods to make quick money</a:t>
            </a:r>
            <a:r>
              <a:rPr lang="en-US" sz="21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21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leway"/>
              <a:buChar char="●"/>
            </a:pPr>
            <a:r>
              <a:rPr lang="en-US" sz="21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Conversely, </a:t>
            </a:r>
            <a:r>
              <a:rPr b="1" lang="en-US" sz="21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hedge funds</a:t>
            </a:r>
            <a:r>
              <a:rPr lang="en-US" sz="21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have found ways to sustainably make profits through a combination of advanced </a:t>
            </a:r>
            <a:r>
              <a:rPr b="1" lang="en-US" sz="21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data analytics</a:t>
            </a:r>
            <a:r>
              <a:rPr lang="en-US" sz="21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b="1" lang="en-US" sz="21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economic</a:t>
            </a:r>
            <a:r>
              <a:rPr b="1" lang="en-US" sz="21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analysis</a:t>
            </a:r>
            <a:r>
              <a:rPr lang="en-US" sz="21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, and </a:t>
            </a:r>
            <a:r>
              <a:rPr b="1" lang="en-US" sz="21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business intuition</a:t>
            </a:r>
            <a:endParaRPr b="1" sz="21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leway"/>
              <a:buChar char="●"/>
            </a:pPr>
            <a:r>
              <a:rPr i="1" lang="en-US" sz="21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Our goal was to make an attempt at the hedge fund approach</a:t>
            </a:r>
            <a:endParaRPr i="1" sz="21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leway"/>
              <a:buChar char="○"/>
            </a:pPr>
            <a:r>
              <a:rPr i="1" lang="en-US" sz="21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But this is extremely challenging</a:t>
            </a:r>
            <a:endParaRPr i="1" sz="21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9" name="Google Shape;20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3275" y="1509375"/>
            <a:ext cx="4122324" cy="231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9938" y="4456675"/>
            <a:ext cx="4973250" cy="64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9075" y="5248538"/>
            <a:ext cx="5715000" cy="7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/>
          <p:nvPr/>
        </p:nvSpPr>
        <p:spPr>
          <a:xfrm>
            <a:off x="1930654" y="232550"/>
            <a:ext cx="8330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Approach &amp; Goal</a:t>
            </a:r>
            <a:endParaRPr b="1" sz="60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7" name="Google Shape;217;p31"/>
          <p:cNvSpPr txBox="1"/>
          <p:nvPr/>
        </p:nvSpPr>
        <p:spPr>
          <a:xfrm>
            <a:off x="415325" y="1509375"/>
            <a:ext cx="5531100" cy="48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leway"/>
              <a:buChar char="●"/>
            </a:pPr>
            <a:r>
              <a:rPr lang="en-US" sz="21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Take sample of </a:t>
            </a:r>
            <a:r>
              <a:rPr b="1" lang="en-US" sz="21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large</a:t>
            </a:r>
            <a:r>
              <a:rPr lang="en-US" sz="21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, high performing companies and analyze what drives their stock price</a:t>
            </a:r>
            <a:endParaRPr sz="21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leway"/>
              <a:buChar char="○"/>
            </a:pPr>
            <a:r>
              <a:rPr lang="en-US" sz="21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Vanguard S&amp;P 500 ETF </a:t>
            </a:r>
            <a:r>
              <a:rPr b="1" lang="en-US" sz="21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(VOO)</a:t>
            </a:r>
            <a:endParaRPr b="1" sz="21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leway"/>
              <a:buChar char="●"/>
            </a:pPr>
            <a:r>
              <a:rPr lang="en-US" sz="21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Take sample of </a:t>
            </a:r>
            <a:r>
              <a:rPr b="1" lang="en-US" sz="21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small</a:t>
            </a:r>
            <a:r>
              <a:rPr lang="en-US" sz="21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, high performing companies and analyze what drives their stock price</a:t>
            </a:r>
            <a:endParaRPr sz="21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leway"/>
              <a:buChar char="○"/>
            </a:pPr>
            <a:r>
              <a:rPr lang="en-US" sz="21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Vanguard Small-Cap Index Fund Admiral Shares  </a:t>
            </a:r>
            <a:r>
              <a:rPr b="1" lang="en-US" sz="21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(VSMAX)</a:t>
            </a:r>
            <a:endParaRPr b="1" sz="21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leway"/>
              <a:buChar char="●"/>
            </a:pPr>
            <a:r>
              <a:rPr i="1" lang="en-US" sz="21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What are the unique financial characteristics of VOO and VSMAX companies?</a:t>
            </a:r>
            <a:endParaRPr i="1" sz="21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8" name="Google Shape;218;p31"/>
          <p:cNvSpPr/>
          <p:nvPr/>
        </p:nvSpPr>
        <p:spPr>
          <a:xfrm>
            <a:off x="6909125" y="1539763"/>
            <a:ext cx="4264800" cy="19956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VOO</a:t>
            </a:r>
            <a:r>
              <a:rPr b="1" lang="en-US" sz="22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     </a:t>
            </a:r>
            <a:r>
              <a:rPr b="1" i="1" lang="en-US" sz="22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1" i="1" sz="2200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9" name="Google Shape;219;p31"/>
          <p:cNvSpPr/>
          <p:nvPr/>
        </p:nvSpPr>
        <p:spPr>
          <a:xfrm>
            <a:off x="6909125" y="3943350"/>
            <a:ext cx="4264800" cy="19956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VSMAX</a:t>
            </a:r>
            <a:endParaRPr b="1" sz="2400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20" name="Google Shape;2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8138" y="2247574"/>
            <a:ext cx="538274" cy="68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1513" y="2346138"/>
            <a:ext cx="1022802" cy="484125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2" name="Google Shape;222;p31"/>
          <p:cNvPicPr preferRelativeResize="0"/>
          <p:nvPr/>
        </p:nvPicPr>
        <p:blipFill rotWithShape="1">
          <a:blip r:embed="rId5">
            <a:alphaModFix/>
          </a:blip>
          <a:srcRect b="29566" l="0" r="0" t="35513"/>
          <a:stretch/>
        </p:blipFill>
        <p:spPr>
          <a:xfrm>
            <a:off x="7627875" y="2885650"/>
            <a:ext cx="1386368" cy="48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1"/>
          <p:cNvPicPr preferRelativeResize="0"/>
          <p:nvPr/>
        </p:nvPicPr>
        <p:blipFill rotWithShape="1">
          <a:blip r:embed="rId6">
            <a:alphaModFix/>
          </a:blip>
          <a:srcRect b="38744" l="0" r="0" t="40469"/>
          <a:stretch/>
        </p:blipFill>
        <p:spPr>
          <a:xfrm>
            <a:off x="9014250" y="2969350"/>
            <a:ext cx="1523677" cy="31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1"/>
          <p:cNvPicPr preferRelativeResize="0"/>
          <p:nvPr/>
        </p:nvPicPr>
        <p:blipFill rotWithShape="1">
          <a:blip r:embed="rId7">
            <a:alphaModFix/>
          </a:blip>
          <a:srcRect b="0" l="0" r="7390" t="0"/>
          <a:stretch/>
        </p:blipFill>
        <p:spPr>
          <a:xfrm>
            <a:off x="9616950" y="2397700"/>
            <a:ext cx="1216001" cy="3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17474" y="4681999"/>
            <a:ext cx="619600" cy="6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226" name="Google Shape;226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640775" y="4651175"/>
            <a:ext cx="801486" cy="6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1"/>
          <p:cNvPicPr preferRelativeResize="0"/>
          <p:nvPr/>
        </p:nvPicPr>
        <p:blipFill rotWithShape="1">
          <a:blip r:embed="rId10">
            <a:alphaModFix/>
          </a:blip>
          <a:srcRect b="21229" l="21648" r="21277" t="21286"/>
          <a:stretch/>
        </p:blipFill>
        <p:spPr>
          <a:xfrm>
            <a:off x="9945950" y="4720750"/>
            <a:ext cx="538249" cy="542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137086" y="5332438"/>
            <a:ext cx="678988" cy="3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106548" y="5364573"/>
            <a:ext cx="955005" cy="3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623650" y="6309625"/>
            <a:ext cx="467375" cy="46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/>
          <p:nvPr/>
        </p:nvSpPr>
        <p:spPr>
          <a:xfrm>
            <a:off x="141450" y="1522200"/>
            <a:ext cx="3328200" cy="55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en-US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Gross and EBIT Margin Strength</a:t>
            </a:r>
            <a:r>
              <a:rPr lang="en-US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: Strong positive correlation between gross margin (% change) and EBIT margin (% change) with stock price (% change), suggesting higher operating efficiency positively impacts stock prices.</a:t>
            </a:r>
            <a:endParaRPr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en-US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EBITDA and FCF Margins</a:t>
            </a:r>
            <a:r>
              <a:rPr lang="en-US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: EBITDA margin shows weaker correlation with stock price changes, while FCF/Sales (% change) is negatively correlated, indicating higher free cash flow may not directly boost stock prices.</a:t>
            </a:r>
            <a:endParaRPr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36" name="Google Shape;236;p32"/>
          <p:cNvSpPr txBox="1"/>
          <p:nvPr/>
        </p:nvSpPr>
        <p:spPr>
          <a:xfrm>
            <a:off x="359841" y="416220"/>
            <a:ext cx="2891400" cy="17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VOO Companies' Margins and Stock Price Correlation Analysis</a:t>
            </a:r>
            <a:endParaRPr b="1" sz="2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t/>
            </a:r>
            <a:endParaRPr b="1" sz="3600">
              <a:solidFill>
                <a:schemeClr val="lt1"/>
              </a:solidFill>
            </a:endParaRPr>
          </a:p>
        </p:txBody>
      </p:sp>
      <p:pic>
        <p:nvPicPr>
          <p:cNvPr id="237" name="Google Shape;237;p3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1156" t="0"/>
          <a:stretch/>
        </p:blipFill>
        <p:spPr>
          <a:xfrm>
            <a:off x="3326475" y="130775"/>
            <a:ext cx="8865526" cy="65964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33"/>
          <p:cNvGrpSpPr/>
          <p:nvPr/>
        </p:nvGrpSpPr>
        <p:grpSpPr>
          <a:xfrm>
            <a:off x="92163" y="1940475"/>
            <a:ext cx="3238147" cy="5341200"/>
            <a:chOff x="2693557" y="2812792"/>
            <a:chExt cx="1482600" cy="5341200"/>
          </a:xfrm>
        </p:grpSpPr>
        <p:sp>
          <p:nvSpPr>
            <p:cNvPr id="243" name="Google Shape;243;p33"/>
            <p:cNvSpPr txBox="1"/>
            <p:nvPr/>
          </p:nvSpPr>
          <p:spPr>
            <a:xfrm>
              <a:off x="2693557" y="2812792"/>
              <a:ext cx="1482600" cy="53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238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Char char="●"/>
              </a:pPr>
              <a:r>
                <a:rPr b="1" lang="en-US" sz="15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Gross Margin Dominance</a:t>
              </a:r>
              <a:r>
                <a:rPr lang="en-US" sz="15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: Strong negative correlation between gross margin (% change) and stock price (% change) suggests that increasing gross margins are not necessarily tied to stock price increases, which is a unique trend compared to other companies.</a:t>
              </a:r>
              <a:endParaRPr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Char char="●"/>
              </a:pPr>
              <a:r>
                <a:rPr b="1" lang="en-US" sz="15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EBIT and Net Margins</a:t>
              </a:r>
              <a:r>
                <a:rPr lang="en-US" sz="15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: A significant positive correlation between EBIT and net margin (% change) indicates that higher profitability directly enhances financial performance, but their correlation to stock prices is negative.</a:t>
              </a:r>
              <a:endParaRPr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244" name="Google Shape;244;p33"/>
            <p:cNvSpPr txBox="1"/>
            <p:nvPr/>
          </p:nvSpPr>
          <p:spPr>
            <a:xfrm>
              <a:off x="2810108" y="2914364"/>
              <a:ext cx="1249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5" name="Google Shape;245;p33"/>
          <p:cNvSpPr txBox="1"/>
          <p:nvPr/>
        </p:nvSpPr>
        <p:spPr>
          <a:xfrm>
            <a:off x="330125" y="360800"/>
            <a:ext cx="2891400" cy="21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VSMAX Companies' Margins and Stock Price Correlation Analysis</a:t>
            </a:r>
            <a:endParaRPr b="1" sz="2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t/>
            </a:r>
            <a:endParaRPr b="1" sz="3600">
              <a:solidFill>
                <a:schemeClr val="lt1"/>
              </a:solidFill>
            </a:endParaRPr>
          </a:p>
        </p:txBody>
      </p:sp>
      <p:pic>
        <p:nvPicPr>
          <p:cNvPr id="246" name="Google Shape;246;p3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9" r="1165" t="0"/>
          <a:stretch/>
        </p:blipFill>
        <p:spPr>
          <a:xfrm>
            <a:off x="3330300" y="131075"/>
            <a:ext cx="8861700" cy="659610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2600" y="0"/>
            <a:ext cx="66294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252" name="Google Shape;252;p34"/>
          <p:cNvSpPr txBox="1"/>
          <p:nvPr/>
        </p:nvSpPr>
        <p:spPr>
          <a:xfrm>
            <a:off x="406925" y="884300"/>
            <a:ext cx="5141400" cy="20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lang="en-US"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VOO</a:t>
            </a:r>
            <a:r>
              <a:rPr b="1" lang="en-US"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Capital Structure Analysis</a:t>
            </a:r>
            <a:endParaRPr b="1" sz="3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3" name="Google Shape;253;p34"/>
          <p:cNvSpPr txBox="1"/>
          <p:nvPr/>
        </p:nvSpPr>
        <p:spPr>
          <a:xfrm>
            <a:off x="406925" y="2666300"/>
            <a:ext cx="47847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lang="en-US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Capital Structure:</a:t>
            </a:r>
            <a:r>
              <a:rPr lang="en-US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56.5% equity, 43.5% debt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lang="en-US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Balanced Financing:</a:t>
            </a:r>
            <a:r>
              <a:rPr lang="en-US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Slightly higher reliance on equity compared to debt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lang="en-US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Lower Financial Risk:</a:t>
            </a:r>
            <a:r>
              <a:rPr lang="en-US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Less dependency on borrowed funds due to higher equity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lang="en-US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Advantage in Uncertainty: </a:t>
            </a:r>
            <a:r>
              <a:rPr lang="en-US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More flexibility and reduced burden of fixed debt payments in economic downturns</a:t>
            </a:r>
            <a:endParaRPr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/>
          <p:nvPr/>
        </p:nvSpPr>
        <p:spPr>
          <a:xfrm>
            <a:off x="406925" y="884300"/>
            <a:ext cx="5141400" cy="20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lang="en-US"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VSMAX</a:t>
            </a:r>
            <a:r>
              <a:rPr b="1" lang="en-US"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Capital Structure Analysis</a:t>
            </a:r>
            <a:endParaRPr b="1" sz="3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59" name="Google Shape;25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8300" y="0"/>
            <a:ext cx="66437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5"/>
          <p:cNvSpPr txBox="1"/>
          <p:nvPr/>
        </p:nvSpPr>
        <p:spPr>
          <a:xfrm>
            <a:off x="406925" y="2691925"/>
            <a:ext cx="47934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-US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Capital Structure:</a:t>
            </a:r>
            <a:r>
              <a:rPr lang="en-US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94.7% equity, 5.3% debt</a:t>
            </a:r>
            <a:endParaRPr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-US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Highly Equity-Driven:</a:t>
            </a:r>
            <a:r>
              <a:rPr lang="en-US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Strong reliance on equity financing</a:t>
            </a:r>
            <a:endParaRPr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-US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Low Financial Risk:</a:t>
            </a:r>
            <a:r>
              <a:rPr lang="en-US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Minimal debt indicates lower financial risk</a:t>
            </a:r>
            <a:endParaRPr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-US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Flexibility and Stability:</a:t>
            </a:r>
            <a:r>
              <a:rPr lang="en-US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Greater flexibility during economic fluctuations</a:t>
            </a:r>
            <a:endParaRPr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-US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Growth Potential: </a:t>
            </a:r>
            <a:r>
              <a:rPr lang="en-US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Favorable position for growth due to low debt obligations</a:t>
            </a:r>
            <a:endParaRPr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ntents Slide Master">
  <a:themeElements>
    <a:clrScheme name="ALLPPT-COIN">
      <a:dk1>
        <a:srgbClr val="303030"/>
      </a:dk1>
      <a:lt1>
        <a:srgbClr val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303030"/>
      </a:accent3>
      <a:accent4>
        <a:srgbClr val="FE9900"/>
      </a:accent4>
      <a:accent5>
        <a:srgbClr val="303030"/>
      </a:accent5>
      <a:accent6>
        <a:srgbClr val="FE9900"/>
      </a:accent6>
      <a:hlink>
        <a:srgbClr val="303030"/>
      </a:hlink>
      <a:folHlink>
        <a:srgbClr val="30303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ver and End Slide Master">
  <a:themeElements>
    <a:clrScheme name="ALLPPT-COIN">
      <a:dk1>
        <a:srgbClr val="303030"/>
      </a:dk1>
      <a:lt1>
        <a:srgbClr val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303030"/>
      </a:accent3>
      <a:accent4>
        <a:srgbClr val="FE9900"/>
      </a:accent4>
      <a:accent5>
        <a:srgbClr val="303030"/>
      </a:accent5>
      <a:accent6>
        <a:srgbClr val="FE9900"/>
      </a:accent6>
      <a:hlink>
        <a:srgbClr val="303030"/>
      </a:hlink>
      <a:folHlink>
        <a:srgbClr val="30303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